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78" r:id="rId5"/>
    <p:sldId id="284" r:id="rId6"/>
    <p:sldId id="289" r:id="rId7"/>
    <p:sldId id="290" r:id="rId8"/>
    <p:sldId id="292" r:id="rId9"/>
    <p:sldId id="291" r:id="rId10"/>
    <p:sldId id="293" r:id="rId11"/>
    <p:sldId id="294" r:id="rId12"/>
    <p:sldId id="295" r:id="rId13"/>
    <p:sldId id="296" r:id="rId14"/>
    <p:sldId id="297" r:id="rId15"/>
    <p:sldId id="298" r:id="rId16"/>
    <p:sldId id="29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50CFD5-E962-4421-B08C-835DAEF35DE2}" v="94" dt="2025-05-29T16:37:20.7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74223" autoAdjust="0"/>
  </p:normalViewPr>
  <p:slideViewPr>
    <p:cSldViewPr snapToGrid="0">
      <p:cViewPr>
        <p:scale>
          <a:sx n="80" d="100"/>
          <a:sy n="80" d="100"/>
        </p:scale>
        <p:origin x="1124" y="92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han Arun" userId="32dbc34a3c97686b" providerId="LiveId" clId="{7850CFD5-E962-4421-B08C-835DAEF35DE2}"/>
    <pc:docChg chg="undo redo custSel addSld delSld modSld sldOrd">
      <pc:chgData name="Sohan Arun" userId="32dbc34a3c97686b" providerId="LiveId" clId="{7850CFD5-E962-4421-B08C-835DAEF35DE2}" dt="2025-05-30T09:13:40.988" v="1149" actId="20577"/>
      <pc:docMkLst>
        <pc:docMk/>
      </pc:docMkLst>
      <pc:sldChg chg="del">
        <pc:chgData name="Sohan Arun" userId="32dbc34a3c97686b" providerId="LiveId" clId="{7850CFD5-E962-4421-B08C-835DAEF35DE2}" dt="2025-05-28T07:49:59.618" v="574" actId="2696"/>
        <pc:sldMkLst>
          <pc:docMk/>
          <pc:sldMk cId="1742861620" sldId="266"/>
        </pc:sldMkLst>
      </pc:sldChg>
      <pc:sldChg chg="del">
        <pc:chgData name="Sohan Arun" userId="32dbc34a3c97686b" providerId="LiveId" clId="{7850CFD5-E962-4421-B08C-835DAEF35DE2}" dt="2025-05-28T07:50:15.126" v="577" actId="2696"/>
        <pc:sldMkLst>
          <pc:docMk/>
          <pc:sldMk cId="1969787568" sldId="271"/>
        </pc:sldMkLst>
      </pc:sldChg>
      <pc:sldChg chg="modNotesTx">
        <pc:chgData name="Sohan Arun" userId="32dbc34a3c97686b" providerId="LiveId" clId="{7850CFD5-E962-4421-B08C-835DAEF35DE2}" dt="2025-05-30T09:13:40.988" v="1149" actId="20577"/>
        <pc:sldMkLst>
          <pc:docMk/>
          <pc:sldMk cId="608796113" sldId="278"/>
        </pc:sldMkLst>
      </pc:sldChg>
      <pc:sldChg chg="addSp delSp modSp del mod modNotesTx">
        <pc:chgData name="Sohan Arun" userId="32dbc34a3c97686b" providerId="LiveId" clId="{7850CFD5-E962-4421-B08C-835DAEF35DE2}" dt="2025-05-27T14:34:48.697" v="185" actId="47"/>
        <pc:sldMkLst>
          <pc:docMk/>
          <pc:sldMk cId="103458723" sldId="281"/>
        </pc:sldMkLst>
      </pc:sldChg>
      <pc:sldChg chg="del">
        <pc:chgData name="Sohan Arun" userId="32dbc34a3c97686b" providerId="LiveId" clId="{7850CFD5-E962-4421-B08C-835DAEF35DE2}" dt="2025-05-28T07:49:57.082" v="573" actId="2696"/>
        <pc:sldMkLst>
          <pc:docMk/>
          <pc:sldMk cId="636929804" sldId="282"/>
        </pc:sldMkLst>
      </pc:sldChg>
      <pc:sldChg chg="del">
        <pc:chgData name="Sohan Arun" userId="32dbc34a3c97686b" providerId="LiveId" clId="{7850CFD5-E962-4421-B08C-835DAEF35DE2}" dt="2025-05-28T07:50:02.375" v="575" actId="2696"/>
        <pc:sldMkLst>
          <pc:docMk/>
          <pc:sldMk cId="1658164610" sldId="283"/>
        </pc:sldMkLst>
      </pc:sldChg>
      <pc:sldChg chg="addSp delSp modSp mod ord modNotesTx">
        <pc:chgData name="Sohan Arun" userId="32dbc34a3c97686b" providerId="LiveId" clId="{7850CFD5-E962-4421-B08C-835DAEF35DE2}" dt="2025-05-30T07:44:46.059" v="1055" actId="20577"/>
        <pc:sldMkLst>
          <pc:docMk/>
          <pc:sldMk cId="2403577982" sldId="284"/>
        </pc:sldMkLst>
        <pc:spChg chg="add mod">
          <ac:chgData name="Sohan Arun" userId="32dbc34a3c97686b" providerId="LiveId" clId="{7850CFD5-E962-4421-B08C-835DAEF35DE2}" dt="2025-05-27T14:36:03.473" v="192" actId="1076"/>
          <ac:spMkLst>
            <pc:docMk/>
            <pc:sldMk cId="2403577982" sldId="284"/>
            <ac:spMk id="5" creationId="{2C965233-3034-24A3-CDD5-1B98209DC4EF}"/>
          </ac:spMkLst>
        </pc:spChg>
        <pc:spChg chg="add mod">
          <ac:chgData name="Sohan Arun" userId="32dbc34a3c97686b" providerId="LiveId" clId="{7850CFD5-E962-4421-B08C-835DAEF35DE2}" dt="2025-05-27T14:34:39.364" v="183" actId="1076"/>
          <ac:spMkLst>
            <pc:docMk/>
            <pc:sldMk cId="2403577982" sldId="284"/>
            <ac:spMk id="19" creationId="{8513406A-AC5E-6EFF-0D1D-C6E4747F34CE}"/>
          </ac:spMkLst>
        </pc:spChg>
        <pc:picChg chg="add mod">
          <ac:chgData name="Sohan Arun" userId="32dbc34a3c97686b" providerId="LiveId" clId="{7850CFD5-E962-4421-B08C-835DAEF35DE2}" dt="2025-05-27T14:37:43.848" v="197" actId="1076"/>
          <ac:picMkLst>
            <pc:docMk/>
            <pc:sldMk cId="2403577982" sldId="284"/>
            <ac:picMk id="22" creationId="{2B0640E3-A29B-5A8C-6AB9-4484134B09EF}"/>
          </ac:picMkLst>
        </pc:picChg>
        <pc:picChg chg="add mod">
          <ac:chgData name="Sohan Arun" userId="32dbc34a3c97686b" providerId="LiveId" clId="{7850CFD5-E962-4421-B08C-835DAEF35DE2}" dt="2025-05-27T14:38:33.234" v="204" actId="1076"/>
          <ac:picMkLst>
            <pc:docMk/>
            <pc:sldMk cId="2403577982" sldId="284"/>
            <ac:picMk id="24" creationId="{28CF3EC3-9C56-B4A0-CA43-1EDEE33596DB}"/>
          </ac:picMkLst>
        </pc:picChg>
      </pc:sldChg>
      <pc:sldChg chg="del">
        <pc:chgData name="Sohan Arun" userId="32dbc34a3c97686b" providerId="LiveId" clId="{7850CFD5-E962-4421-B08C-835DAEF35DE2}" dt="2025-05-28T07:50:05.562" v="576" actId="2696"/>
        <pc:sldMkLst>
          <pc:docMk/>
          <pc:sldMk cId="2791821786" sldId="285"/>
        </pc:sldMkLst>
      </pc:sldChg>
      <pc:sldChg chg="addSp delSp modSp add del mod modNotesTx">
        <pc:chgData name="Sohan Arun" userId="32dbc34a3c97686b" providerId="LiveId" clId="{7850CFD5-E962-4421-B08C-835DAEF35DE2}" dt="2025-05-27T14:45:08.738" v="215" actId="2696"/>
        <pc:sldMkLst>
          <pc:docMk/>
          <pc:sldMk cId="4029927877" sldId="286"/>
        </pc:sldMkLst>
      </pc:sldChg>
      <pc:sldChg chg="addSp delSp modSp add del mod modNotesTx">
        <pc:chgData name="Sohan Arun" userId="32dbc34a3c97686b" providerId="LiveId" clId="{7850CFD5-E962-4421-B08C-835DAEF35DE2}" dt="2025-05-27T14:47:14.738" v="242" actId="2696"/>
        <pc:sldMkLst>
          <pc:docMk/>
          <pc:sldMk cId="1943434417" sldId="287"/>
        </pc:sldMkLst>
      </pc:sldChg>
      <pc:sldChg chg="addSp delSp modSp add del mod">
        <pc:chgData name="Sohan Arun" userId="32dbc34a3c97686b" providerId="LiveId" clId="{7850CFD5-E962-4421-B08C-835DAEF35DE2}" dt="2025-05-27T14:50:26.767" v="279" actId="2696"/>
        <pc:sldMkLst>
          <pc:docMk/>
          <pc:sldMk cId="2332564179" sldId="288"/>
        </pc:sldMkLst>
      </pc:sldChg>
      <pc:sldChg chg="addSp delSp modSp add mod modNotesTx">
        <pc:chgData name="Sohan Arun" userId="32dbc34a3c97686b" providerId="LiveId" clId="{7850CFD5-E962-4421-B08C-835DAEF35DE2}" dt="2025-05-30T07:44:55.801" v="1057" actId="20577"/>
        <pc:sldMkLst>
          <pc:docMk/>
          <pc:sldMk cId="67555161" sldId="289"/>
        </pc:sldMkLst>
        <pc:spChg chg="add mod">
          <ac:chgData name="Sohan Arun" userId="32dbc34a3c97686b" providerId="LiveId" clId="{7850CFD5-E962-4421-B08C-835DAEF35DE2}" dt="2025-05-27T14:35:36.228" v="189" actId="1076"/>
          <ac:spMkLst>
            <pc:docMk/>
            <pc:sldMk cId="67555161" sldId="289"/>
            <ac:spMk id="2" creationId="{B8253FC0-3D76-6557-382E-F1BF7CA772DC}"/>
          </ac:spMkLst>
        </pc:spChg>
        <pc:spChg chg="add mod">
          <ac:chgData name="Sohan Arun" userId="32dbc34a3c97686b" providerId="LiveId" clId="{7850CFD5-E962-4421-B08C-835DAEF35DE2}" dt="2025-05-27T14:38:55.339" v="208" actId="1076"/>
          <ac:spMkLst>
            <pc:docMk/>
            <pc:sldMk cId="67555161" sldId="289"/>
            <ac:spMk id="3" creationId="{3252220F-4D2D-A209-4B5D-94CBEC756B75}"/>
          </ac:spMkLst>
        </pc:spChg>
        <pc:picChg chg="add mod">
          <ac:chgData name="Sohan Arun" userId="32dbc34a3c97686b" providerId="LiveId" clId="{7850CFD5-E962-4421-B08C-835DAEF35DE2}" dt="2025-05-27T14:43:30.742" v="212" actId="962"/>
          <ac:picMkLst>
            <pc:docMk/>
            <pc:sldMk cId="67555161" sldId="289"/>
            <ac:picMk id="6" creationId="{BFF08329-0826-11BC-801E-79E088542C5E}"/>
          </ac:picMkLst>
        </pc:picChg>
      </pc:sldChg>
      <pc:sldChg chg="addSp delSp modSp add mod modNotesTx">
        <pc:chgData name="Sohan Arun" userId="32dbc34a3c97686b" providerId="LiveId" clId="{7850CFD5-E962-4421-B08C-835DAEF35DE2}" dt="2025-05-30T07:45:25.613" v="1071" actId="20577"/>
        <pc:sldMkLst>
          <pc:docMk/>
          <pc:sldMk cId="2172992872" sldId="290"/>
        </pc:sldMkLst>
        <pc:spChg chg="add mod">
          <ac:chgData name="Sohan Arun" userId="32dbc34a3c97686b" providerId="LiveId" clId="{7850CFD5-E962-4421-B08C-835DAEF35DE2}" dt="2025-05-27T14:45:36.833" v="223" actId="108"/>
          <ac:spMkLst>
            <pc:docMk/>
            <pc:sldMk cId="2172992872" sldId="290"/>
            <ac:spMk id="4" creationId="{85BF4F72-666F-661A-AD7F-1883EDD00198}"/>
          </ac:spMkLst>
        </pc:spChg>
        <pc:spChg chg="add mod">
          <ac:chgData name="Sohan Arun" userId="32dbc34a3c97686b" providerId="LiveId" clId="{7850CFD5-E962-4421-B08C-835DAEF35DE2}" dt="2025-05-27T14:49:40.083" v="272" actId="1076"/>
          <ac:spMkLst>
            <pc:docMk/>
            <pc:sldMk cId="2172992872" sldId="290"/>
            <ac:spMk id="8" creationId="{CDF72775-2BFC-AB88-EDBA-25E8D0C93009}"/>
          </ac:spMkLst>
        </pc:spChg>
        <pc:spChg chg="add mod">
          <ac:chgData name="Sohan Arun" userId="32dbc34a3c97686b" providerId="LiveId" clId="{7850CFD5-E962-4421-B08C-835DAEF35DE2}" dt="2025-05-27T14:49:37.381" v="271" actId="1076"/>
          <ac:spMkLst>
            <pc:docMk/>
            <pc:sldMk cId="2172992872" sldId="290"/>
            <ac:spMk id="10" creationId="{F1EAF9AD-71A0-50A5-7B48-B376AB84E2FC}"/>
          </ac:spMkLst>
        </pc:spChg>
        <pc:picChg chg="add mod">
          <ac:chgData name="Sohan Arun" userId="32dbc34a3c97686b" providerId="LiveId" clId="{7850CFD5-E962-4421-B08C-835DAEF35DE2}" dt="2025-05-27T14:46:43.018" v="238" actId="1076"/>
          <ac:picMkLst>
            <pc:docMk/>
            <pc:sldMk cId="2172992872" sldId="290"/>
            <ac:picMk id="11" creationId="{A66E5851-6C50-EB46-1E8D-E93B705AF3B3}"/>
          </ac:picMkLst>
        </pc:picChg>
      </pc:sldChg>
      <pc:sldChg chg="addSp delSp modSp add mod modNotesTx">
        <pc:chgData name="Sohan Arun" userId="32dbc34a3c97686b" providerId="LiveId" clId="{7850CFD5-E962-4421-B08C-835DAEF35DE2}" dt="2025-05-30T07:19:29.891" v="1040" actId="20577"/>
        <pc:sldMkLst>
          <pc:docMk/>
          <pc:sldMk cId="1736109189" sldId="291"/>
        </pc:sldMkLst>
        <pc:spChg chg="add mod">
          <ac:chgData name="Sohan Arun" userId="32dbc34a3c97686b" providerId="LiveId" clId="{7850CFD5-E962-4421-B08C-835DAEF35DE2}" dt="2025-05-27T14:50:08.543" v="278" actId="1076"/>
          <ac:spMkLst>
            <pc:docMk/>
            <pc:sldMk cId="1736109189" sldId="291"/>
            <ac:spMk id="3" creationId="{028595DA-9AA0-1D58-AEE0-B224309D3180}"/>
          </ac:spMkLst>
        </pc:spChg>
        <pc:spChg chg="add mod">
          <ac:chgData name="Sohan Arun" userId="32dbc34a3c97686b" providerId="LiveId" clId="{7850CFD5-E962-4421-B08C-835DAEF35DE2}" dt="2025-05-27T14:50:06.230" v="277" actId="1076"/>
          <ac:spMkLst>
            <pc:docMk/>
            <pc:sldMk cId="1736109189" sldId="291"/>
            <ac:spMk id="7" creationId="{7B6F4BD5-F424-664D-7F72-FC55AE043420}"/>
          </ac:spMkLst>
        </pc:spChg>
        <pc:picChg chg="add mod">
          <ac:chgData name="Sohan Arun" userId="32dbc34a3c97686b" providerId="LiveId" clId="{7850CFD5-E962-4421-B08C-835DAEF35DE2}" dt="2025-05-27T14:49:58.575" v="276" actId="1076"/>
          <ac:picMkLst>
            <pc:docMk/>
            <pc:sldMk cId="1736109189" sldId="291"/>
            <ac:picMk id="5" creationId="{963FC94F-A499-644E-9D7C-BCA9E02B439E}"/>
          </ac:picMkLst>
        </pc:picChg>
      </pc:sldChg>
      <pc:sldChg chg="addSp delSp modSp add mod modNotesTx">
        <pc:chgData name="Sohan Arun" userId="32dbc34a3c97686b" providerId="LiveId" clId="{7850CFD5-E962-4421-B08C-835DAEF35DE2}" dt="2025-05-30T07:47:04.617" v="1096" actId="6549"/>
        <pc:sldMkLst>
          <pc:docMk/>
          <pc:sldMk cId="1416645753" sldId="292"/>
        </pc:sldMkLst>
        <pc:spChg chg="add del mod">
          <ac:chgData name="Sohan Arun" userId="32dbc34a3c97686b" providerId="LiveId" clId="{7850CFD5-E962-4421-B08C-835DAEF35DE2}" dt="2025-05-27T15:10:29.826" v="322" actId="6549"/>
          <ac:spMkLst>
            <pc:docMk/>
            <pc:sldMk cId="1416645753" sldId="292"/>
            <ac:spMk id="3" creationId="{717B303C-79D5-0437-21C0-DF5EF5267498}"/>
          </ac:spMkLst>
        </pc:spChg>
        <pc:spChg chg="mod">
          <ac:chgData name="Sohan Arun" userId="32dbc34a3c97686b" providerId="LiveId" clId="{7850CFD5-E962-4421-B08C-835DAEF35DE2}" dt="2025-05-27T15:30:55.342" v="395" actId="20577"/>
          <ac:spMkLst>
            <pc:docMk/>
            <pc:sldMk cId="1416645753" sldId="292"/>
            <ac:spMk id="8" creationId="{0BF00E74-2EEE-C026-00D7-6FB54B5AAE30}"/>
          </ac:spMkLst>
        </pc:spChg>
        <pc:spChg chg="add del mod">
          <ac:chgData name="Sohan Arun" userId="32dbc34a3c97686b" providerId="LiveId" clId="{7850CFD5-E962-4421-B08C-835DAEF35DE2}" dt="2025-05-27T15:03:21.604" v="295" actId="478"/>
          <ac:spMkLst>
            <pc:docMk/>
            <pc:sldMk cId="1416645753" sldId="292"/>
            <ac:spMk id="10" creationId="{DA3CCBE5-A453-D838-1DCE-B9DCFD0B755E}"/>
          </ac:spMkLst>
        </pc:spChg>
        <pc:picChg chg="add mod">
          <ac:chgData name="Sohan Arun" userId="32dbc34a3c97686b" providerId="LiveId" clId="{7850CFD5-E962-4421-B08C-835DAEF35DE2}" dt="2025-05-27T15:11:42.713" v="326" actId="1076"/>
          <ac:picMkLst>
            <pc:docMk/>
            <pc:sldMk cId="1416645753" sldId="292"/>
            <ac:picMk id="12" creationId="{A930EB74-9BD2-514F-1327-DB4388DC4B19}"/>
          </ac:picMkLst>
        </pc:picChg>
      </pc:sldChg>
      <pc:sldChg chg="add del">
        <pc:chgData name="Sohan Arun" userId="32dbc34a3c97686b" providerId="LiveId" clId="{7850CFD5-E962-4421-B08C-835DAEF35DE2}" dt="2025-05-27T14:58:49.704" v="285" actId="2696"/>
        <pc:sldMkLst>
          <pc:docMk/>
          <pc:sldMk cId="3209111674" sldId="292"/>
        </pc:sldMkLst>
      </pc:sldChg>
      <pc:sldChg chg="addSp delSp modSp add mod modNotesTx">
        <pc:chgData name="Sohan Arun" userId="32dbc34a3c97686b" providerId="LiveId" clId="{7850CFD5-E962-4421-B08C-835DAEF35DE2}" dt="2025-05-30T07:49:24.800" v="1098" actId="20577"/>
        <pc:sldMkLst>
          <pc:docMk/>
          <pc:sldMk cId="1333215701" sldId="293"/>
        </pc:sldMkLst>
        <pc:spChg chg="mod">
          <ac:chgData name="Sohan Arun" userId="32dbc34a3c97686b" providerId="LiveId" clId="{7850CFD5-E962-4421-B08C-835DAEF35DE2}" dt="2025-05-28T06:46:34.345" v="401" actId="108"/>
          <ac:spMkLst>
            <pc:docMk/>
            <pc:sldMk cId="1333215701" sldId="293"/>
            <ac:spMk id="3" creationId="{FBA74A7D-7271-0152-84FC-C47758744DD7}"/>
          </ac:spMkLst>
        </pc:spChg>
        <pc:spChg chg="mod">
          <ac:chgData name="Sohan Arun" userId="32dbc34a3c97686b" providerId="LiveId" clId="{7850CFD5-E962-4421-B08C-835DAEF35DE2}" dt="2025-05-28T06:47:15.496" v="405" actId="108"/>
          <ac:spMkLst>
            <pc:docMk/>
            <pc:sldMk cId="1333215701" sldId="293"/>
            <ac:spMk id="7" creationId="{DABABD7B-8CF9-200E-74E1-874D9556976A}"/>
          </ac:spMkLst>
        </pc:spChg>
        <pc:picChg chg="add mod">
          <ac:chgData name="Sohan Arun" userId="32dbc34a3c97686b" providerId="LiveId" clId="{7850CFD5-E962-4421-B08C-835DAEF35DE2}" dt="2025-05-28T06:48:34.503" v="413" actId="1076"/>
          <ac:picMkLst>
            <pc:docMk/>
            <pc:sldMk cId="1333215701" sldId="293"/>
            <ac:picMk id="8" creationId="{BAFE1F80-8B79-B558-A8CC-1BC7C347AB26}"/>
          </ac:picMkLst>
        </pc:picChg>
      </pc:sldChg>
      <pc:sldChg chg="addSp delSp modSp add mod modNotesTx">
        <pc:chgData name="Sohan Arun" userId="32dbc34a3c97686b" providerId="LiveId" clId="{7850CFD5-E962-4421-B08C-835DAEF35DE2}" dt="2025-05-30T08:48:35.555" v="1123" actId="20577"/>
        <pc:sldMkLst>
          <pc:docMk/>
          <pc:sldMk cId="3192336968" sldId="294"/>
        </pc:sldMkLst>
        <pc:spChg chg="mod">
          <ac:chgData name="Sohan Arun" userId="32dbc34a3c97686b" providerId="LiveId" clId="{7850CFD5-E962-4421-B08C-835DAEF35DE2}" dt="2025-05-28T06:52:24.573" v="420" actId="108"/>
          <ac:spMkLst>
            <pc:docMk/>
            <pc:sldMk cId="3192336968" sldId="294"/>
            <ac:spMk id="3" creationId="{3FDBBDA9-2746-3B0B-CBB9-5DDD9675889C}"/>
          </ac:spMkLst>
        </pc:spChg>
        <pc:spChg chg="add mod">
          <ac:chgData name="Sohan Arun" userId="32dbc34a3c97686b" providerId="LiveId" clId="{7850CFD5-E962-4421-B08C-835DAEF35DE2}" dt="2025-05-28T06:54:22.910" v="443" actId="1076"/>
          <ac:spMkLst>
            <pc:docMk/>
            <pc:sldMk cId="3192336968" sldId="294"/>
            <ac:spMk id="5" creationId="{ECC6E6A2-6248-17DC-FD76-561743972197}"/>
          </ac:spMkLst>
        </pc:spChg>
        <pc:picChg chg="add mod">
          <ac:chgData name="Sohan Arun" userId="32dbc34a3c97686b" providerId="LiveId" clId="{7850CFD5-E962-4421-B08C-835DAEF35DE2}" dt="2025-05-28T07:00:42.803" v="451" actId="1076"/>
          <ac:picMkLst>
            <pc:docMk/>
            <pc:sldMk cId="3192336968" sldId="294"/>
            <ac:picMk id="10" creationId="{77043F67-6ACB-9F88-7D0F-F836F5FA58C1}"/>
          </ac:picMkLst>
        </pc:picChg>
      </pc:sldChg>
      <pc:sldChg chg="addSp delSp modSp add mod modNotesTx">
        <pc:chgData name="Sohan Arun" userId="32dbc34a3c97686b" providerId="LiveId" clId="{7850CFD5-E962-4421-B08C-835DAEF35DE2}" dt="2025-05-29T16:32:34.260" v="928" actId="6549"/>
        <pc:sldMkLst>
          <pc:docMk/>
          <pc:sldMk cId="416278668" sldId="295"/>
        </pc:sldMkLst>
        <pc:spChg chg="mod">
          <ac:chgData name="Sohan Arun" userId="32dbc34a3c97686b" providerId="LiveId" clId="{7850CFD5-E962-4421-B08C-835DAEF35DE2}" dt="2025-05-28T07:37:14.497" v="483" actId="1076"/>
          <ac:spMkLst>
            <pc:docMk/>
            <pc:sldMk cId="416278668" sldId="295"/>
            <ac:spMk id="3" creationId="{72CF8AF8-EC0B-C22D-B7CE-5AE8497A4DD3}"/>
          </ac:spMkLst>
        </pc:spChg>
        <pc:picChg chg="add mod">
          <ac:chgData name="Sohan Arun" userId="32dbc34a3c97686b" providerId="LiveId" clId="{7850CFD5-E962-4421-B08C-835DAEF35DE2}" dt="2025-05-28T07:41:40.590" v="491" actId="1076"/>
          <ac:picMkLst>
            <pc:docMk/>
            <pc:sldMk cId="416278668" sldId="295"/>
            <ac:picMk id="7" creationId="{44880435-3E11-63F0-11C6-CA32710D12A6}"/>
          </ac:picMkLst>
        </pc:picChg>
      </pc:sldChg>
      <pc:sldChg chg="addSp delSp modSp add mod">
        <pc:chgData name="Sohan Arun" userId="32dbc34a3c97686b" providerId="LiveId" clId="{7850CFD5-E962-4421-B08C-835DAEF35DE2}" dt="2025-05-28T07:42:48.870" v="499" actId="1076"/>
        <pc:sldMkLst>
          <pc:docMk/>
          <pc:sldMk cId="2792347618" sldId="296"/>
        </pc:sldMkLst>
        <pc:picChg chg="add mod">
          <ac:chgData name="Sohan Arun" userId="32dbc34a3c97686b" providerId="LiveId" clId="{7850CFD5-E962-4421-B08C-835DAEF35DE2}" dt="2025-05-28T07:42:48.870" v="499" actId="1076"/>
          <ac:picMkLst>
            <pc:docMk/>
            <pc:sldMk cId="2792347618" sldId="296"/>
            <ac:picMk id="4" creationId="{03A97847-5E1F-C7FA-10D8-06FDA6FF1524}"/>
          </ac:picMkLst>
        </pc:picChg>
      </pc:sldChg>
      <pc:sldChg chg="addSp delSp modSp add mod">
        <pc:chgData name="Sohan Arun" userId="32dbc34a3c97686b" providerId="LiveId" clId="{7850CFD5-E962-4421-B08C-835DAEF35DE2}" dt="2025-05-28T07:43:45.174" v="506" actId="1076"/>
        <pc:sldMkLst>
          <pc:docMk/>
          <pc:sldMk cId="1661991994" sldId="297"/>
        </pc:sldMkLst>
        <pc:picChg chg="add mod">
          <ac:chgData name="Sohan Arun" userId="32dbc34a3c97686b" providerId="LiveId" clId="{7850CFD5-E962-4421-B08C-835DAEF35DE2}" dt="2025-05-28T07:43:45.174" v="506" actId="1076"/>
          <ac:picMkLst>
            <pc:docMk/>
            <pc:sldMk cId="1661991994" sldId="297"/>
            <ac:picMk id="5" creationId="{BE064256-8B93-0566-F694-A6E9D15D4E5E}"/>
          </ac:picMkLst>
        </pc:picChg>
      </pc:sldChg>
      <pc:sldChg chg="addSp delSp modSp add mod modNotesTx">
        <pc:chgData name="Sohan Arun" userId="32dbc34a3c97686b" providerId="LiveId" clId="{7850CFD5-E962-4421-B08C-835DAEF35DE2}" dt="2025-05-29T16:38:49.665" v="1037" actId="20577"/>
        <pc:sldMkLst>
          <pc:docMk/>
          <pc:sldMk cId="4041631419" sldId="298"/>
        </pc:sldMkLst>
        <pc:spChg chg="add mod">
          <ac:chgData name="Sohan Arun" userId="32dbc34a3c97686b" providerId="LiveId" clId="{7850CFD5-E962-4421-B08C-835DAEF35DE2}" dt="2025-05-28T07:47:21.576" v="555" actId="2710"/>
          <ac:spMkLst>
            <pc:docMk/>
            <pc:sldMk cId="4041631419" sldId="298"/>
            <ac:spMk id="2" creationId="{AA0D1DD7-4B88-F52E-EEB2-21E8241FE214}"/>
          </ac:spMkLst>
        </pc:spChg>
        <pc:spChg chg="add mod">
          <ac:chgData name="Sohan Arun" userId="32dbc34a3c97686b" providerId="LiveId" clId="{7850CFD5-E962-4421-B08C-835DAEF35DE2}" dt="2025-05-28T07:47:17.583" v="554" actId="1076"/>
          <ac:spMkLst>
            <pc:docMk/>
            <pc:sldMk cId="4041631419" sldId="298"/>
            <ac:spMk id="4" creationId="{6F36E523-DE78-839A-5926-B0AB9CDF51B7}"/>
          </ac:spMkLst>
        </pc:spChg>
      </pc:sldChg>
      <pc:sldChg chg="delSp modSp add mod modNotesTx">
        <pc:chgData name="Sohan Arun" userId="32dbc34a3c97686b" providerId="LiveId" clId="{7850CFD5-E962-4421-B08C-835DAEF35DE2}" dt="2025-05-28T07:49:44.588" v="572" actId="1076"/>
        <pc:sldMkLst>
          <pc:docMk/>
          <pc:sldMk cId="3000013249" sldId="299"/>
        </pc:sldMkLst>
        <pc:spChg chg="mod">
          <ac:chgData name="Sohan Arun" userId="32dbc34a3c97686b" providerId="LiveId" clId="{7850CFD5-E962-4421-B08C-835DAEF35DE2}" dt="2025-05-28T07:49:44.588" v="572" actId="1076"/>
          <ac:spMkLst>
            <pc:docMk/>
            <pc:sldMk cId="3000013249" sldId="299"/>
            <ac:spMk id="3" creationId="{54F6911F-7E25-340F-A05B-81126FC097DA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5/30/2025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5/30/2025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Hi, </a:t>
            </a:r>
            <a:r>
              <a:rPr lang="en-GB" dirty="0"/>
              <a:t>everyone — I'm Sohan Arun, and today I'll be presenting my project on </a:t>
            </a:r>
            <a:r>
              <a:rPr lang="en-GB" b="0" dirty="0"/>
              <a:t>"Image Colorization using Conditional Wasserstein GANs." </a:t>
            </a:r>
            <a:r>
              <a:rPr lang="en-GB" dirty="0"/>
              <a:t>which explores using generative adversarial networks to transform grayscale images into realistic </a:t>
            </a:r>
            <a:r>
              <a:rPr lang="en-GB" dirty="0" err="1"/>
              <a:t>pausible</a:t>
            </a:r>
            <a:r>
              <a:rPr lang="en-GB" dirty="0"/>
              <a:t> images.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226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BFDA5-06AA-61A5-2EC9-C0CC51B9F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4FD5DF-051F-79DC-A9FA-C302258FD4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D05C95-9D38-22A2-6253-3C69900F13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D629A4-185B-BC63-9547-096B8E6776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6761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3251F2-E605-083A-E679-3568D98F1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C8BEBE-53F9-CB7A-A717-82091FAD47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C4BA05-3984-874E-3400-4951905D7B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66453A-2F36-6772-76E5-56520F2BFB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694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EEE014-6D7E-FA0B-AA80-1DA155A86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D620EC-496A-FCAF-40C9-E36AE1843C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3A04EA-AE91-E065-1DA6-3009F02A17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Starting with quantitative results: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The </a:t>
            </a:r>
            <a:r>
              <a:rPr lang="en-GB" b="1" dirty="0"/>
              <a:t>Inception Score (IS)</a:t>
            </a:r>
            <a:r>
              <a:rPr lang="en-GB" dirty="0"/>
              <a:t> for generated images was </a:t>
            </a:r>
            <a:r>
              <a:rPr lang="en-GB" b="1" dirty="0"/>
              <a:t>4.31 ± 1.84</a:t>
            </a:r>
            <a:r>
              <a:rPr lang="en-GB" dirty="0"/>
              <a:t>, which is nearly identical to the IS of the real images (</a:t>
            </a:r>
            <a:r>
              <a:rPr lang="en-GB" b="1" dirty="0"/>
              <a:t>4.34 ± 1.80</a:t>
            </a:r>
            <a:r>
              <a:rPr lang="en-GB" dirty="0"/>
              <a:t>). This indicates that the generated images are not only recognizable but also diverse in content.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The </a:t>
            </a:r>
            <a:r>
              <a:rPr lang="en-GB" b="1" dirty="0"/>
              <a:t>FID </a:t>
            </a:r>
            <a:r>
              <a:rPr lang="en-GB" b="1" dirty="0" err="1"/>
              <a:t>scor</a:t>
            </a:r>
            <a:r>
              <a:rPr lang="en-GB" dirty="0"/>
              <a:t> was measured at </a:t>
            </a:r>
            <a:r>
              <a:rPr lang="en-GB" b="1" dirty="0"/>
              <a:t>13.11</a:t>
            </a:r>
            <a:r>
              <a:rPr lang="en-GB" dirty="0"/>
              <a:t>, suggesting a </a:t>
            </a:r>
            <a:r>
              <a:rPr lang="en-GB" b="1" dirty="0"/>
              <a:t>close alignment</a:t>
            </a:r>
            <a:r>
              <a:rPr lang="en-GB" dirty="0"/>
              <a:t> between the feature distributions of real and generated images in the Inception network's latent space. Lower FID scores are generally preferred, as they reflect </a:t>
            </a:r>
            <a:r>
              <a:rPr lang="en-GB" b="1" dirty="0"/>
              <a:t>higher realism and quality</a:t>
            </a:r>
            <a:r>
              <a:rPr lang="en-GB" dirty="0"/>
              <a:t>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On the qualitative side, the model successfully produced </a:t>
            </a:r>
            <a:r>
              <a:rPr lang="en-GB" b="1" dirty="0"/>
              <a:t>visually coherent colorizations</a:t>
            </a:r>
            <a:r>
              <a:rPr lang="en-GB" dirty="0"/>
              <a:t>. It maintained strong </a:t>
            </a:r>
            <a:r>
              <a:rPr lang="en-GB" b="1" dirty="0"/>
              <a:t>semantic consistency</a:t>
            </a:r>
            <a:r>
              <a:rPr lang="en-GB" dirty="0"/>
              <a:t> with the input grayscale image, assigning </a:t>
            </a:r>
            <a:r>
              <a:rPr lang="en-GB" dirty="0" err="1"/>
              <a:t>colors</a:t>
            </a:r>
            <a:r>
              <a:rPr lang="en-GB" dirty="0"/>
              <a:t> that were contextually appropriate in most cases.</a:t>
            </a:r>
          </a:p>
          <a:p>
            <a:pPr>
              <a:buNone/>
            </a:pPr>
            <a:r>
              <a:rPr lang="en-GB" dirty="0"/>
              <a:t>The use of </a:t>
            </a:r>
            <a:r>
              <a:rPr lang="en-GB" b="1" dirty="0"/>
              <a:t>skip connections</a:t>
            </a:r>
            <a:r>
              <a:rPr lang="en-GB" dirty="0"/>
              <a:t> in the U-Net and </a:t>
            </a:r>
            <a:r>
              <a:rPr lang="en-GB" b="1" dirty="0"/>
              <a:t>residual blocks</a:t>
            </a:r>
            <a:r>
              <a:rPr lang="en-GB" dirty="0"/>
              <a:t> in the </a:t>
            </a:r>
            <a:r>
              <a:rPr lang="en-GB" dirty="0" err="1"/>
              <a:t>ResU</a:t>
            </a:r>
            <a:r>
              <a:rPr lang="en-GB" dirty="0"/>
              <a:t>-Net helped preserve fine details, especially at object boundaries.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However, a few </a:t>
            </a:r>
            <a:r>
              <a:rPr lang="en-GB" b="1" dirty="0"/>
              <a:t>limitations</a:t>
            </a:r>
            <a:r>
              <a:rPr lang="en-GB" dirty="0"/>
              <a:t> were observed: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Some images showed </a:t>
            </a:r>
            <a:r>
              <a:rPr lang="en-GB" b="1" dirty="0"/>
              <a:t>slight </a:t>
            </a:r>
            <a:r>
              <a:rPr lang="en-GB" b="1" dirty="0" err="1"/>
              <a:t>color</a:t>
            </a:r>
            <a:r>
              <a:rPr lang="en-GB" b="1" dirty="0"/>
              <a:t> bleeding</a:t>
            </a:r>
            <a:r>
              <a:rPr lang="en-GB" dirty="0"/>
              <a:t> beyond object borders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patches that may appear somewhat dull or, conversely, overly saturated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Fidelity of colorization can vary depending on the complexity, such as uniqueness of the objects, and the subtlety of the lighting conditions. </a:t>
            </a:r>
          </a:p>
          <a:p>
            <a:pPr>
              <a:buFont typeface="Arial" panose="020B0604020202020204" pitchFamily="34" charset="0"/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/>
              <a:t>To conclude, The </a:t>
            </a:r>
            <a:r>
              <a:rPr lang="en-GB" dirty="0"/>
              <a:t>model generally performed better on </a:t>
            </a:r>
            <a:r>
              <a:rPr lang="en-GB" b="1" dirty="0"/>
              <a:t>well-lit, common scenes</a:t>
            </a:r>
            <a:r>
              <a:rPr lang="en-GB" dirty="0"/>
              <a:t>, and faced challenges with </a:t>
            </a:r>
            <a:r>
              <a:rPr lang="en-GB" b="1" dirty="0"/>
              <a:t>unusual textures or ambiguous lighting conditions</a:t>
            </a:r>
            <a:r>
              <a:rPr lang="en-GB" dirty="0"/>
              <a:t>.</a:t>
            </a:r>
          </a:p>
          <a:p>
            <a:pPr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93122-53CA-E650-ABE2-F1CE924417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71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3348EB-3CDC-A804-33E0-EF9DF82FA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5B4DC8-19AC-4B67-A1C6-5A1663250B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8E1196-CA28-DCC2-AFFF-BB5DE2173D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88799-EA21-D610-A7FF-B8AB2DB070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224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motivation behind this project comes from the potential impact automatic image colorization can have across various fields.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In cultural preservation, it brings new life to historical photographs and films, making them more engaging and accessible to the public through archives and museums.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In domains like medicine, remote sensing, and art restoration, adding </a:t>
            </a:r>
            <a:r>
              <a:rPr lang="en-GB" dirty="0" err="1"/>
              <a:t>color</a:t>
            </a:r>
            <a:r>
              <a:rPr lang="en-GB" dirty="0"/>
              <a:t> enhances both the clarity and aesthetic value of otherwise monochrome data.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Unlike traditional manual colorization, which is </a:t>
            </a:r>
            <a:r>
              <a:rPr lang="en-GB" dirty="0" err="1"/>
              <a:t>labor-intensive</a:t>
            </a:r>
            <a:r>
              <a:rPr lang="en-GB" dirty="0"/>
              <a:t> and subjective, an automated model can significantly reduce effort while maintaining a high degree of realism and consistency.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465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E7C96-F987-54A3-7BF1-A54203BCC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22A529-07B1-C197-23C6-63BB0B1C6A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2EC0E9-EC64-8BA5-E0CD-BCC773348C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The core problem that is being addressed is, taking a grayscale image and generating a full-</a:t>
            </a:r>
            <a:r>
              <a:rPr lang="en-GB" dirty="0" err="1"/>
              <a:t>color</a:t>
            </a:r>
            <a:r>
              <a:rPr lang="en-GB" dirty="0"/>
              <a:t> version that looks natural and realistic. 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endParaRPr lang="en-GB" dirty="0"/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What makes this difficult is the </a:t>
            </a:r>
            <a:r>
              <a:rPr lang="en-GB" b="1" dirty="0"/>
              <a:t>inherent ambiguity</a:t>
            </a:r>
            <a:r>
              <a:rPr lang="en-GB" dirty="0"/>
              <a:t>: where a single grayscale image can correspond to many plausible </a:t>
            </a:r>
            <a:r>
              <a:rPr lang="en-GB" dirty="0" err="1"/>
              <a:t>color</a:t>
            </a:r>
            <a:r>
              <a:rPr lang="en-GB" dirty="0"/>
              <a:t> versions. For example, a </a:t>
            </a:r>
            <a:r>
              <a:rPr lang="en-GB" dirty="0" err="1"/>
              <a:t>gray</a:t>
            </a:r>
            <a:r>
              <a:rPr lang="en-GB" dirty="0"/>
              <a:t> shirt could be red, blue, or green—there’s no definitive answer unless context is provided.</a:t>
            </a:r>
          </a:p>
          <a:p>
            <a:pPr>
              <a:buNone/>
            </a:pPr>
            <a:endParaRPr lang="en-GB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3D9E0-07D8-4825-3CC1-A1E8E0060D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090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D1DEBE-C266-C8EE-A3E7-6843220E1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A06DDD-FA2A-87A5-4904-5B4C1756DD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B3392F-484A-1B1E-9B34-4FF6BBAAC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this project was to operate in the </a:t>
            </a:r>
            <a:r>
              <a:rPr lang="en-GB" b="1" dirty="0"/>
              <a:t>CIELAB </a:t>
            </a:r>
            <a:r>
              <a:rPr lang="en-GB" b="1" dirty="0" err="1"/>
              <a:t>color</a:t>
            </a:r>
            <a:r>
              <a:rPr lang="en-GB" b="1" dirty="0"/>
              <a:t> space</a:t>
            </a:r>
            <a:r>
              <a:rPr lang="en-GB" dirty="0"/>
              <a:t>, also known as </a:t>
            </a:r>
            <a:r>
              <a:rPr lang="en-GB" b="1" dirty="0"/>
              <a:t>L*a*b*</a:t>
            </a:r>
            <a:r>
              <a:rPr lang="en-GB" dirty="0"/>
              <a:t>. This </a:t>
            </a:r>
            <a:r>
              <a:rPr lang="en-GB" dirty="0" err="1"/>
              <a:t>color</a:t>
            </a:r>
            <a:r>
              <a:rPr lang="en-GB" dirty="0"/>
              <a:t> space separates an image into three distinct channels: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L*</a:t>
            </a:r>
            <a:r>
              <a:rPr lang="en-GB" dirty="0"/>
              <a:t> for lightness or grayscale intensity,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a*</a:t>
            </a:r>
            <a:r>
              <a:rPr lang="en-GB" dirty="0"/>
              <a:t> for green–red chromatic variations, represented by the x axis, and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b*</a:t>
            </a:r>
            <a:r>
              <a:rPr lang="en-GB" dirty="0"/>
              <a:t> for blue–yellow chromatic </a:t>
            </a:r>
            <a:r>
              <a:rPr lang="en-GB" dirty="0" err="1"/>
              <a:t>variationsrepresented</a:t>
            </a:r>
            <a:r>
              <a:rPr lang="en-GB" dirty="0"/>
              <a:t> by the y axis.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endParaRPr lang="en-GB" dirty="0"/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By feeding only the </a:t>
            </a:r>
            <a:r>
              <a:rPr lang="en-GB" b="1" dirty="0"/>
              <a:t>L*</a:t>
            </a:r>
            <a:r>
              <a:rPr lang="en-GB" dirty="0"/>
              <a:t> channel into the model, we allow the generator to focus solely on predicting the </a:t>
            </a:r>
            <a:r>
              <a:rPr lang="en-GB" b="1" dirty="0"/>
              <a:t>a*</a:t>
            </a:r>
            <a:r>
              <a:rPr lang="en-GB" dirty="0"/>
              <a:t> and </a:t>
            </a:r>
            <a:r>
              <a:rPr lang="en-GB" b="1" dirty="0"/>
              <a:t>b*</a:t>
            </a:r>
            <a:r>
              <a:rPr lang="en-GB" dirty="0"/>
              <a:t> components—essentially, the </a:t>
            </a:r>
            <a:r>
              <a:rPr lang="en-GB" dirty="0" err="1"/>
              <a:t>color</a:t>
            </a:r>
            <a:r>
              <a:rPr lang="en-GB" dirty="0"/>
              <a:t>. 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This </a:t>
            </a:r>
            <a:r>
              <a:rPr lang="en-GB" b="1" dirty="0"/>
              <a:t>separation of luminance and chrominance</a:t>
            </a:r>
            <a:r>
              <a:rPr lang="en-GB" dirty="0"/>
              <a:t> simplifies the learning problem significantly compared to predicting all RGB channels from scratch.</a:t>
            </a:r>
          </a:p>
          <a:p>
            <a:pPr>
              <a:buNone/>
            </a:pPr>
            <a:endParaRPr lang="en-GB" dirty="0"/>
          </a:p>
          <a:p>
            <a:endParaRPr lang="en-GB" dirty="0"/>
          </a:p>
          <a:p>
            <a:r>
              <a:rPr lang="en-GB" dirty="0"/>
              <a:t>Moreover, </a:t>
            </a:r>
            <a:r>
              <a:rPr lang="en-GB" b="1" dirty="0"/>
              <a:t>CIELAB is perceptually uniform</a:t>
            </a:r>
            <a:r>
              <a:rPr lang="en-GB" dirty="0"/>
              <a:t>, meaning equal changes in values correspond to roughly equal changes in human perception. This makes it more aligned with how we perceive </a:t>
            </a:r>
            <a:r>
              <a:rPr lang="en-GB" dirty="0" err="1"/>
              <a:t>color</a:t>
            </a:r>
            <a:r>
              <a:rPr lang="en-GB" dirty="0"/>
              <a:t> differences, making the predictions more </a:t>
            </a:r>
            <a:r>
              <a:rPr lang="en-GB" b="1" dirty="0"/>
              <a:t>visually meaningful</a:t>
            </a:r>
            <a:r>
              <a:rPr lang="en-GB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698387-19B9-90D8-1AE0-322FE78E72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181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74A33-4FAE-35D8-A55E-100C4B685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E5FD2E-1F1C-DC8C-1753-327D714A96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6F94B1-C3C9-77EC-4208-5F1F437A3F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The dataset used in this study was sourced from the MIR-FLICKR25k image collection, which comprises 25,000 high-</a:t>
            </a:r>
          </a:p>
          <a:p>
            <a:pPr>
              <a:buNone/>
            </a:pPr>
            <a:r>
              <a:rPr lang="en-GB" dirty="0"/>
              <a:t>quality </a:t>
            </a:r>
            <a:r>
              <a:rPr lang="en-GB" dirty="0" err="1"/>
              <a:t>color</a:t>
            </a:r>
            <a:r>
              <a:rPr lang="en-GB" dirty="0"/>
              <a:t> images annotated with user-generated tags and categorized into 24 semantic groups. 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While the original dataset consists solely of RGB images, a </a:t>
            </a:r>
            <a:r>
              <a:rPr lang="en-GB" dirty="0" err="1"/>
              <a:t>preprocessed</a:t>
            </a:r>
            <a:r>
              <a:rPr lang="en-GB" dirty="0"/>
              <a:t> version made available by the Kaggle community was utilized in this work.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In this version, each image was converted into the L*, a*, and b* channels of the Lab* </a:t>
            </a:r>
            <a:r>
              <a:rPr lang="en-GB" dirty="0" err="1"/>
              <a:t>color</a:t>
            </a:r>
            <a:r>
              <a:rPr lang="en-GB" dirty="0"/>
              <a:t> space and stored as .</a:t>
            </a:r>
            <a:r>
              <a:rPr lang="en-GB" dirty="0" err="1"/>
              <a:t>npy</a:t>
            </a:r>
            <a:r>
              <a:rPr lang="en-GB" dirty="0"/>
              <a:t> NumPy arrays.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Due to time constraints, a subset of 5,000 image pairs, each resized to 224 × 224 pixels, was selected for both training and evaluation. 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During data loading, the NumPy arrays were converted to tensors, which inherently normalized</a:t>
            </a:r>
          </a:p>
          <a:p>
            <a:pPr>
              <a:buNone/>
            </a:pPr>
            <a:r>
              <a:rPr lang="en-GB" dirty="0"/>
              <a:t>the pixel values to the [0, 1] range.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80D27D-1A7F-65D9-5377-345D2CD39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9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EFC98-86A8-10F3-4734-A88970B30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478E0B-CEE7-19BD-E5C6-EFA14ADEAB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484694-7CF7-0C66-1D8C-F6240D8AF1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the generator is implemented as a </a:t>
            </a:r>
            <a:r>
              <a:rPr lang="en-GB" b="1" dirty="0" err="1"/>
              <a:t>ResU</a:t>
            </a:r>
            <a:r>
              <a:rPr lang="en-GB" b="1" dirty="0"/>
              <a:t>-Net</a:t>
            </a:r>
            <a:r>
              <a:rPr lang="en-GB" dirty="0"/>
              <a:t>, which is a hybrid of the U-Net structure combined with </a:t>
            </a:r>
            <a:r>
              <a:rPr lang="en-GB" b="1" dirty="0"/>
              <a:t>residual learning</a:t>
            </a:r>
            <a:r>
              <a:rPr lang="en-GB" dirty="0"/>
              <a:t>. It takes in a single-channel L* image of size </a:t>
            </a:r>
            <a:r>
              <a:rPr lang="en-GB" b="1" dirty="0"/>
              <a:t>1×224×224</a:t>
            </a:r>
            <a:r>
              <a:rPr lang="en-GB" dirty="0"/>
              <a:t>—representing lightness—and outputs a two-channel a</a:t>
            </a:r>
            <a:r>
              <a:rPr lang="en-GB" i="1" dirty="0"/>
              <a:t>b</a:t>
            </a:r>
            <a:r>
              <a:rPr lang="en-GB" dirty="0"/>
              <a:t> image of size </a:t>
            </a:r>
            <a:r>
              <a:rPr lang="en-GB" b="1" dirty="0"/>
              <a:t>2×224×224</a:t>
            </a:r>
            <a:r>
              <a:rPr lang="en-GB" dirty="0"/>
              <a:t>, which contains the chrominance values.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The design follows an </a:t>
            </a:r>
            <a:r>
              <a:rPr lang="en-GB" b="1" dirty="0"/>
              <a:t>encoder-decoder structure</a:t>
            </a:r>
            <a:r>
              <a:rPr lang="en-GB" dirty="0"/>
              <a:t> with </a:t>
            </a:r>
            <a:r>
              <a:rPr lang="en-GB" b="1" dirty="0"/>
              <a:t>skip connections</a:t>
            </a:r>
            <a:r>
              <a:rPr lang="en-GB" dirty="0"/>
              <a:t>, allowing for both global context and fine detail preservation.</a:t>
            </a:r>
          </a:p>
          <a:p>
            <a:pPr>
              <a:buNone/>
            </a:pPr>
            <a:endParaRPr lang="en-GB" b="1" dirty="0"/>
          </a:p>
          <a:p>
            <a:pPr>
              <a:buNone/>
            </a:pPr>
            <a:r>
              <a:rPr lang="en-GB" b="1" dirty="0"/>
              <a:t>Encoder:</a:t>
            </a:r>
          </a:p>
          <a:p>
            <a:pPr>
              <a:buNone/>
            </a:pPr>
            <a:r>
              <a:rPr lang="en-GB" dirty="0"/>
              <a:t>Each encoder block begins with a </a:t>
            </a:r>
            <a:r>
              <a:rPr lang="en-GB" b="1" dirty="0"/>
              <a:t>2×2 max pooling layer</a:t>
            </a:r>
            <a:r>
              <a:rPr lang="en-GB" dirty="0"/>
              <a:t> with a stride of 2, followed by a </a:t>
            </a:r>
            <a:r>
              <a:rPr lang="en-GB" b="1" dirty="0"/>
              <a:t>residual block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The </a:t>
            </a:r>
            <a:r>
              <a:rPr lang="en-GB" b="1" dirty="0" err="1"/>
              <a:t>ResBlock</a:t>
            </a:r>
            <a:r>
              <a:rPr lang="en-GB" dirty="0"/>
              <a:t> contains two 3×3 convolution layers, each followed by batch normalization and ReLU activation. An identity shortcut is added to allow residual learning.</a:t>
            </a:r>
            <a:br>
              <a:rPr lang="en-GB" dirty="0"/>
            </a:br>
            <a:r>
              <a:rPr lang="en-GB" dirty="0"/>
              <a:t>As we go deeper in the encoder, the </a:t>
            </a:r>
            <a:r>
              <a:rPr lang="en-GB" b="1" dirty="0"/>
              <a:t>feature depth doubles</a:t>
            </a:r>
            <a:r>
              <a:rPr lang="en-GB" dirty="0"/>
              <a:t>—starting from 64 and going up to 512. This helps the network learn increasingly abstract features.</a:t>
            </a:r>
          </a:p>
          <a:p>
            <a:pPr>
              <a:buNone/>
            </a:pPr>
            <a:r>
              <a:rPr lang="en-GB" b="1" dirty="0"/>
              <a:t>Bridge:</a:t>
            </a:r>
          </a:p>
          <a:p>
            <a:pPr>
              <a:buNone/>
            </a:pPr>
            <a:r>
              <a:rPr lang="en-GB" dirty="0"/>
              <a:t>At the bottleneck of the network, we have a </a:t>
            </a:r>
            <a:r>
              <a:rPr lang="en-GB" b="1" dirty="0"/>
              <a:t>single </a:t>
            </a:r>
            <a:r>
              <a:rPr lang="en-GB" b="1" dirty="0" err="1"/>
              <a:t>ResBlock</a:t>
            </a:r>
            <a:r>
              <a:rPr lang="en-GB" dirty="0"/>
              <a:t> that captures the most abstract features before decoding begins.</a:t>
            </a:r>
          </a:p>
          <a:p>
            <a:pPr>
              <a:buNone/>
            </a:pPr>
            <a:r>
              <a:rPr lang="en-GB" b="1" dirty="0"/>
              <a:t>Decoder:</a:t>
            </a:r>
          </a:p>
          <a:p>
            <a:pPr>
              <a:buNone/>
            </a:pPr>
            <a:r>
              <a:rPr lang="en-GB" dirty="0"/>
              <a:t>Instead of using transposed convolution—which often introduces </a:t>
            </a:r>
            <a:r>
              <a:rPr lang="en-GB" b="1" dirty="0"/>
              <a:t>checkerboard artifacts</a:t>
            </a:r>
            <a:r>
              <a:rPr lang="en-GB" dirty="0"/>
              <a:t>—we apply </a:t>
            </a:r>
            <a:r>
              <a:rPr lang="en-GB" b="1" dirty="0"/>
              <a:t>bilinear interpolation</a:t>
            </a:r>
            <a:r>
              <a:rPr lang="en-GB" dirty="0"/>
              <a:t> for up-sampling.</a:t>
            </a:r>
            <a:br>
              <a:rPr lang="en-GB" dirty="0"/>
            </a:br>
            <a:r>
              <a:rPr lang="en-GB" dirty="0"/>
              <a:t>The up-sampled features are then </a:t>
            </a:r>
            <a:r>
              <a:rPr lang="en-GB" b="1" dirty="0"/>
              <a:t>concatenated with the corresponding encoder outputs</a:t>
            </a:r>
            <a:r>
              <a:rPr lang="en-GB" dirty="0"/>
              <a:t> via skip connections, and passed through another </a:t>
            </a:r>
            <a:r>
              <a:rPr lang="en-GB" dirty="0" err="1"/>
              <a:t>ResBlock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Here, the feature depth is </a:t>
            </a:r>
            <a:r>
              <a:rPr lang="en-GB" b="1" dirty="0"/>
              <a:t>reduced symmetrically</a:t>
            </a:r>
            <a:r>
              <a:rPr lang="en-GB" dirty="0"/>
              <a:t>—from 512 back down to 64.</a:t>
            </a:r>
            <a:br>
              <a:rPr lang="en-GB" dirty="0"/>
            </a:br>
            <a:r>
              <a:rPr lang="en-GB" dirty="0"/>
              <a:t>And because we use symmetric padding throughout, </a:t>
            </a:r>
            <a:r>
              <a:rPr lang="en-GB" b="1" dirty="0"/>
              <a:t>no cropping is needed</a:t>
            </a:r>
            <a:r>
              <a:rPr lang="en-GB" dirty="0"/>
              <a:t>, and the feature maps stay perfectly aligned.</a:t>
            </a:r>
          </a:p>
          <a:p>
            <a:pPr>
              <a:buNone/>
            </a:pPr>
            <a:r>
              <a:rPr lang="en-GB" b="1" dirty="0"/>
              <a:t>Residual Blocks:</a:t>
            </a:r>
          </a:p>
          <a:p>
            <a:pPr>
              <a:buNone/>
            </a:pPr>
            <a:r>
              <a:rPr lang="en-GB" dirty="0"/>
              <a:t>Each </a:t>
            </a:r>
            <a:r>
              <a:rPr lang="en-GB" dirty="0" err="1"/>
              <a:t>ResBlock</a:t>
            </a:r>
            <a:r>
              <a:rPr lang="en-GB" dirty="0"/>
              <a:t> uses the structure: convolution → batch norm → ReLU → convolution → batch norm → addition → ReLU.</a:t>
            </a:r>
            <a:br>
              <a:rPr lang="en-GB" dirty="0"/>
            </a:br>
            <a:r>
              <a:rPr lang="en-GB" dirty="0"/>
              <a:t>This configuration helps </a:t>
            </a:r>
            <a:r>
              <a:rPr lang="en-GB" b="1" dirty="0"/>
              <a:t>preserve gradients</a:t>
            </a:r>
            <a:r>
              <a:rPr lang="en-GB" dirty="0"/>
              <a:t> and encourages </a:t>
            </a:r>
            <a:r>
              <a:rPr lang="en-GB" b="1" dirty="0"/>
              <a:t>deeper reuse of features</a:t>
            </a:r>
            <a:r>
              <a:rPr lang="en-GB" dirty="0"/>
              <a:t>, which is particularly useful in deep networks like this one.</a:t>
            </a:r>
          </a:p>
          <a:p>
            <a:pPr>
              <a:buNone/>
            </a:pPr>
            <a:r>
              <a:rPr lang="en-GB" b="1" dirty="0"/>
              <a:t>Regularization:</a:t>
            </a:r>
          </a:p>
          <a:p>
            <a:r>
              <a:rPr lang="en-GB" dirty="0"/>
              <a:t>To prevent overfitting, we apply a </a:t>
            </a:r>
            <a:r>
              <a:rPr lang="en-GB" b="1" dirty="0"/>
              <a:t>dropout rate of 0.2</a:t>
            </a:r>
            <a:r>
              <a:rPr lang="en-GB" dirty="0"/>
              <a:t> after each encoder block and the bridge.</a:t>
            </a:r>
            <a:br>
              <a:rPr lang="en-GB" dirty="0"/>
            </a:br>
            <a:r>
              <a:rPr lang="en-GB" dirty="0"/>
              <a:t>We deliberately leave the decoder path </a:t>
            </a:r>
            <a:r>
              <a:rPr lang="en-GB" b="1" dirty="0"/>
              <a:t>dropout-free</a:t>
            </a:r>
            <a:r>
              <a:rPr lang="en-GB" dirty="0"/>
              <a:t>, so the model can retain all the fine details during reconstruction.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30565-13B8-A5B4-C015-84A2D724E1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470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DBDEA-35D9-B00D-5CC6-8211869F7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907878-CC67-A6FC-F2EC-66CDC735AD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05A809-645E-C108-96D8-E0663EF0A2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The critic is implemented as a </a:t>
            </a:r>
            <a:r>
              <a:rPr lang="en-GB" b="1" dirty="0"/>
              <a:t>Convolutional Neural Network</a:t>
            </a:r>
            <a:r>
              <a:rPr lang="en-GB" dirty="0"/>
              <a:t>. Its main purpose is to evaluate the authenticity of colorized images by determining whether they come from the real dataset or are generated by our model.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The input to the critic is a </a:t>
            </a:r>
            <a:r>
              <a:rPr lang="en-GB" b="1" dirty="0"/>
              <a:t>3×224×224 tensor</a:t>
            </a:r>
            <a:r>
              <a:rPr lang="en-GB" dirty="0"/>
              <a:t>, which is created by concatenating the </a:t>
            </a:r>
            <a:r>
              <a:rPr lang="en-GB" b="1" dirty="0"/>
              <a:t>L*</a:t>
            </a:r>
            <a:r>
              <a:rPr lang="en-GB" dirty="0"/>
              <a:t> channel—the grayscale image used for conditioning—with either the </a:t>
            </a:r>
            <a:r>
              <a:rPr lang="en-GB" b="1" dirty="0"/>
              <a:t>ground truth a*b*</a:t>
            </a:r>
            <a:r>
              <a:rPr lang="en-GB" dirty="0"/>
              <a:t> channels or the </a:t>
            </a:r>
            <a:r>
              <a:rPr lang="en-GB" b="1" dirty="0"/>
              <a:t>a*b*</a:t>
            </a:r>
            <a:r>
              <a:rPr lang="en-GB" dirty="0"/>
              <a:t> channels predicted by the generator. This allows the critic to evaluate both context and colorization quality.</a:t>
            </a:r>
          </a:p>
          <a:p>
            <a:pPr>
              <a:buNone/>
            </a:pPr>
            <a:r>
              <a:rPr lang="en-GB" dirty="0"/>
              <a:t>The network is composed of several </a:t>
            </a:r>
            <a:r>
              <a:rPr lang="en-GB" b="1" dirty="0"/>
              <a:t>convolutional blocks</a:t>
            </a:r>
            <a:r>
              <a:rPr lang="en-GB" dirty="0"/>
              <a:t>. Each block typically includes: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 </a:t>
            </a:r>
            <a:r>
              <a:rPr lang="en-GB" b="1" dirty="0"/>
              <a:t>4x4 convolutional layer</a:t>
            </a:r>
            <a:r>
              <a:rPr lang="en-GB" dirty="0"/>
              <a:t> with a </a:t>
            </a:r>
            <a:r>
              <a:rPr lang="en-GB" b="1" dirty="0"/>
              <a:t>stride of 2</a:t>
            </a:r>
            <a:r>
              <a:rPr lang="en-GB" dirty="0"/>
              <a:t> for </a:t>
            </a:r>
            <a:r>
              <a:rPr lang="en-GB" dirty="0" err="1"/>
              <a:t>downsampling</a:t>
            </a:r>
            <a:r>
              <a:rPr lang="en-GB" dirty="0"/>
              <a:t>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Followed by </a:t>
            </a:r>
            <a:r>
              <a:rPr lang="en-GB" b="1" dirty="0"/>
              <a:t>Instance Normalization</a:t>
            </a:r>
            <a:r>
              <a:rPr lang="en-GB" dirty="0"/>
              <a:t>—except in the very first block,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And a </a:t>
            </a:r>
            <a:r>
              <a:rPr lang="en-GB" b="1" dirty="0" err="1"/>
              <a:t>LeakyReLU</a:t>
            </a:r>
            <a:r>
              <a:rPr lang="en-GB" b="1" dirty="0"/>
              <a:t> activation</a:t>
            </a:r>
            <a:r>
              <a:rPr lang="en-GB" dirty="0"/>
              <a:t> with a slope of 0.2 to introduce non-linearity.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r>
              <a:rPr lang="en-GB" dirty="0"/>
              <a:t>As we go deeper into the network, the number of filters increases progressively: starting from 3 channels and expanding to </a:t>
            </a:r>
            <a:r>
              <a:rPr lang="en-GB" b="1" dirty="0"/>
              <a:t>64, 128, 256, and finally 512 filters</a:t>
            </a:r>
            <a:r>
              <a:rPr lang="en-GB" dirty="0"/>
              <a:t>, while the spatial dimensions reduce.</a:t>
            </a:r>
          </a:p>
          <a:p>
            <a:pPr>
              <a:buNone/>
            </a:pPr>
            <a:r>
              <a:rPr lang="en-GB" dirty="0"/>
              <a:t>Once the convolutional blocks finish processing, we apply an </a:t>
            </a:r>
            <a:r>
              <a:rPr lang="en-GB" b="1" dirty="0"/>
              <a:t>adaptive average pooling</a:t>
            </a:r>
            <a:r>
              <a:rPr lang="en-GB" dirty="0"/>
              <a:t> layer. This reduces each feature map to a single scalar value, effectively summarizing the feature’s presence in the image. Then, we flatten this output and pass it through a </a:t>
            </a:r>
            <a:r>
              <a:rPr lang="en-GB" b="1" dirty="0"/>
              <a:t>final linear layer</a:t>
            </a:r>
            <a:r>
              <a:rPr lang="en-GB" dirty="0"/>
              <a:t>, which gives us one scalar score.</a:t>
            </a:r>
          </a:p>
          <a:p>
            <a:r>
              <a:rPr lang="en-GB" dirty="0"/>
              <a:t>This score is then used in the </a:t>
            </a:r>
            <a:r>
              <a:rPr lang="en-GB" b="1" dirty="0"/>
              <a:t>Wasserstein loss function</a:t>
            </a:r>
            <a:r>
              <a:rPr lang="en-GB" dirty="0"/>
              <a:t> to measure how 'real' or 'fake' the image colorization appears.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86D99-B8F7-3D4B-D003-806BC2F8C4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414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A3D42-A280-50FC-0500-BFE929244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80C92E-42F5-BE75-C0FE-0264CFB032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B7F84D-43F8-6E5E-AFB8-96918AE03C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the </a:t>
            </a:r>
            <a:r>
              <a:rPr lang="en-GB" b="1" dirty="0"/>
              <a:t>adversarial training strategy</a:t>
            </a:r>
            <a:r>
              <a:rPr lang="en-GB" dirty="0"/>
              <a:t> used in our colorization model, both the </a:t>
            </a:r>
            <a:r>
              <a:rPr lang="en-GB" b="1" dirty="0"/>
              <a:t>generator and the critic are explicitly conditioned</a:t>
            </a:r>
            <a:r>
              <a:rPr lang="en-GB" dirty="0"/>
              <a:t> on the grayscale </a:t>
            </a:r>
            <a:r>
              <a:rPr lang="en-GB" b="1" dirty="0"/>
              <a:t>L*</a:t>
            </a:r>
            <a:r>
              <a:rPr lang="en-GB" dirty="0"/>
              <a:t> channel. This ensures that the critic evaluates the plausibility of generated colorizations in context with the original input image.</a:t>
            </a:r>
          </a:p>
          <a:p>
            <a:pPr>
              <a:buNone/>
            </a:pPr>
            <a:r>
              <a:rPr lang="en-GB" dirty="0"/>
              <a:t>The </a:t>
            </a:r>
            <a:r>
              <a:rPr lang="en-GB" b="1" dirty="0"/>
              <a:t>critic’s objective</a:t>
            </a:r>
            <a:r>
              <a:rPr lang="en-GB" dirty="0"/>
              <a:t> is to </a:t>
            </a:r>
            <a:r>
              <a:rPr lang="en-GB" b="1" dirty="0"/>
              <a:t>maximize the Wasserstein distance</a:t>
            </a:r>
            <a:r>
              <a:rPr lang="en-GB" dirty="0"/>
              <a:t> between real and generated samples. This is a more stable and meaningful measure of distribution similarity compared to traditional GAN loss functions.</a:t>
            </a:r>
          </a:p>
          <a:p>
            <a:pPr>
              <a:buNone/>
            </a:pPr>
            <a:r>
              <a:rPr lang="en-GB" dirty="0"/>
              <a:t>To enforce the necessary </a:t>
            </a:r>
            <a:r>
              <a:rPr lang="en-GB" b="1" dirty="0"/>
              <a:t>constraint</a:t>
            </a:r>
            <a:r>
              <a:rPr lang="en-GB" dirty="0"/>
              <a:t> on the critic, we implement a </a:t>
            </a:r>
            <a:r>
              <a:rPr lang="en-GB" b="1" dirty="0"/>
              <a:t>Gradient Penalty</a:t>
            </a:r>
            <a:r>
              <a:rPr lang="en-GB" dirty="0"/>
              <a:t>. This regularization term penalizes the critic if the gradient norm with respect to interpolated inputs deviates from 1, promoting smooth and controlled learning </a:t>
            </a:r>
            <a:r>
              <a:rPr lang="en-GB" dirty="0" err="1"/>
              <a:t>behavior</a:t>
            </a:r>
            <a:r>
              <a:rPr lang="en-GB" dirty="0"/>
              <a:t>.</a:t>
            </a:r>
          </a:p>
          <a:p>
            <a:pPr>
              <a:buNone/>
            </a:pPr>
            <a:r>
              <a:rPr lang="en-GB" dirty="0"/>
              <a:t>Additionally, we apply </a:t>
            </a:r>
            <a:r>
              <a:rPr lang="en-GB" b="1" dirty="0"/>
              <a:t>R1 Regularization</a:t>
            </a:r>
            <a:r>
              <a:rPr lang="en-GB" dirty="0"/>
              <a:t>, which further stabilizes the critic by discouraging overly sharp gradient changes. This is particularly beneficial for </a:t>
            </a:r>
            <a:r>
              <a:rPr lang="en-GB" b="1" dirty="0"/>
              <a:t>generalization</a:t>
            </a:r>
            <a:r>
              <a:rPr lang="en-GB" dirty="0"/>
              <a:t> and </a:t>
            </a:r>
            <a:r>
              <a:rPr lang="en-GB" b="1" dirty="0"/>
              <a:t>training robustness</a:t>
            </a:r>
            <a:r>
              <a:rPr lang="en-GB" dirty="0"/>
              <a:t>.</a:t>
            </a:r>
          </a:p>
          <a:p>
            <a:pPr>
              <a:buNone/>
            </a:pPr>
            <a:r>
              <a:rPr lang="en-GB" dirty="0"/>
              <a:t>On the generator side, we avoid direct adversarial loss. Instead, we apply an </a:t>
            </a:r>
            <a:r>
              <a:rPr lang="en-GB" b="1" dirty="0"/>
              <a:t>L1 reconstruction loss</a:t>
            </a:r>
            <a:r>
              <a:rPr lang="en-GB" dirty="0"/>
              <a:t> between the predicted a</a:t>
            </a:r>
            <a:r>
              <a:rPr lang="en-GB" i="1" dirty="0"/>
              <a:t>b</a:t>
            </a:r>
            <a:r>
              <a:rPr lang="en-GB" dirty="0"/>
              <a:t> channels and the ground truth, encouraging </a:t>
            </a:r>
            <a:r>
              <a:rPr lang="en-GB" b="1" dirty="0"/>
              <a:t>pixel-wise accuracy</a:t>
            </a:r>
            <a:r>
              <a:rPr lang="en-GB" dirty="0"/>
              <a:t> while still benefiting from adversarial feedback through alternating updates with the critic.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97D57-27F6-DAAB-4732-7D5F27B51D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040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82A0D6-505C-E7A1-AB96-A2B44E4CE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BF4E61-28BC-E1E7-EF09-FBA112A3E0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032718-8967-11B3-A9ED-3B4A9E27B0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Here are some Examples of image colorization. From left to right  Input</a:t>
            </a:r>
          </a:p>
          <a:p>
            <a:pPr>
              <a:buNone/>
            </a:pPr>
            <a:r>
              <a:rPr lang="en-GB" dirty="0"/>
              <a:t>Grayscale, Ground Truth </a:t>
            </a:r>
            <a:r>
              <a:rPr lang="en-GB" dirty="0" err="1"/>
              <a:t>Color</a:t>
            </a:r>
            <a:r>
              <a:rPr lang="en-GB" dirty="0"/>
              <a:t>, Generated </a:t>
            </a:r>
            <a:r>
              <a:rPr lang="en-GB" dirty="0" err="1"/>
              <a:t>Color</a:t>
            </a:r>
            <a:r>
              <a:rPr lang="en-GB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0497C6-E6B4-254E-C84A-237B54A19F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009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487018"/>
            <a:ext cx="5074920" cy="1779932"/>
          </a:xfrm>
        </p:spPr>
        <p:txBody>
          <a:bodyPr/>
          <a:lstStyle/>
          <a:p>
            <a:r>
              <a:rPr lang="en-GB" dirty="0"/>
              <a:t>Image Colorization using Conditional Wasserstein GANs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8EEA1-0434-038A-F2C2-14B52C4F87F7}"/>
              </a:ext>
            </a:extLst>
          </p:cNvPr>
          <p:cNvSpPr txBox="1"/>
          <p:nvPr/>
        </p:nvSpPr>
        <p:spPr>
          <a:xfrm>
            <a:off x="762000" y="5628759"/>
            <a:ext cx="26098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/>
              <a:t>SOHAN ARUN</a:t>
            </a:r>
            <a:endParaRPr lang="en-SE" sz="2800" dirty="0"/>
          </a:p>
        </p:txBody>
      </p:sp>
    </p:spTree>
    <p:extLst>
      <p:ext uri="{BB962C8B-B14F-4D97-AF65-F5344CB8AC3E}">
        <p14:creationId xmlns:p14="http://schemas.microsoft.com/office/powerpoint/2010/main" val="608796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34EAE-8651-9227-0663-571184A73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171FB5-0816-BF06-C180-754AFE3DC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519BBD-E0F7-C223-D946-54E0C94F7691}"/>
              </a:ext>
            </a:extLst>
          </p:cNvPr>
          <p:cNvSpPr txBox="1"/>
          <p:nvPr/>
        </p:nvSpPr>
        <p:spPr>
          <a:xfrm>
            <a:off x="641653" y="594360"/>
            <a:ext cx="6035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cap="all" spc="150" dirty="0">
                <a:latin typeface="+mj-lt"/>
                <a:ea typeface="+mj-ea"/>
                <a:cs typeface="+mj-cs"/>
              </a:rPr>
              <a:t>Results &amp; Discussion</a:t>
            </a:r>
            <a:endParaRPr lang="en-SE" sz="3600" cap="all" spc="150" dirty="0"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A97847-5E1F-C7FA-10D8-06FDA6FF1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47" y="2025434"/>
            <a:ext cx="10861106" cy="342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47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E6B96-B964-82A5-8869-AD7B517AE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D14164-67AD-D7FC-B09E-2C3CE44D8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0EE4FF-8200-F220-02CB-9910AE6A1F25}"/>
              </a:ext>
            </a:extLst>
          </p:cNvPr>
          <p:cNvSpPr txBox="1"/>
          <p:nvPr/>
        </p:nvSpPr>
        <p:spPr>
          <a:xfrm>
            <a:off x="641653" y="594360"/>
            <a:ext cx="6035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cap="all" spc="150" dirty="0">
                <a:latin typeface="+mj-lt"/>
                <a:ea typeface="+mj-ea"/>
                <a:cs typeface="+mj-cs"/>
              </a:rPr>
              <a:t>Results &amp; Discussion</a:t>
            </a:r>
            <a:endParaRPr lang="en-SE" sz="3600" cap="all" spc="15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064256-8B93-0566-F694-A6E9D15D4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53" y="1898963"/>
            <a:ext cx="11205034" cy="3555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991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B856A-C105-1E73-946C-65615067C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930005-B89C-ADAA-328A-76CF08F8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F88038-B4D4-99CC-7816-D49FE46D598B}"/>
              </a:ext>
            </a:extLst>
          </p:cNvPr>
          <p:cNvSpPr txBox="1"/>
          <p:nvPr/>
        </p:nvSpPr>
        <p:spPr>
          <a:xfrm>
            <a:off x="641653" y="594360"/>
            <a:ext cx="6035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cap="all" spc="150" dirty="0">
                <a:latin typeface="+mj-lt"/>
                <a:ea typeface="+mj-ea"/>
                <a:cs typeface="+mj-cs"/>
              </a:rPr>
              <a:t>Results &amp; Discussion</a:t>
            </a:r>
            <a:endParaRPr lang="en-SE" sz="3600" cap="all" spc="150" dirty="0">
              <a:latin typeface="+mj-lt"/>
              <a:ea typeface="+mj-ea"/>
              <a:cs typeface="+mj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0D1DD7-4B88-F52E-EEB2-21E8241FE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876" y="1627599"/>
            <a:ext cx="5958682" cy="2360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Inception Score (IS)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b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 Generated: 4.31 ± 1.84  Real: 4.34 ± 1.80</a:t>
            </a:r>
          </a:p>
          <a:p>
            <a:pPr marL="0" marR="0" lvl="0" indent="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Fréchet Inception Distance (FID)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13.11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Qualitative results: visually plausible &amp; consistent </a:t>
            </a:r>
            <a:r>
              <a:rPr kumimoji="0" lang="en-SE" altLang="en-S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colors</a:t>
            </a:r>
            <a:endParaRPr kumimoji="0" lang="en-GB" altLang="en-S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F36E523-DE78-839A-5926-B0AB9CDF51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876" y="4947781"/>
            <a:ext cx="654538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GB" altLang="en-SE" b="1" dirty="0">
                <a:latin typeface="Arial" panose="020B0604020202020204" pitchFamily="34" charset="0"/>
              </a:rPr>
              <a:t> </a:t>
            </a:r>
            <a:r>
              <a:rPr lang="en-SE" altLang="en-SE" b="1" dirty="0">
                <a:latin typeface="Arial" panose="020B0604020202020204" pitchFamily="34" charset="0"/>
              </a:rPr>
              <a:t>Some limitations</a:t>
            </a:r>
            <a:endParaRPr lang="en-GB" altLang="en-SE" b="1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en-SE" dirty="0">
                <a:latin typeface="Arial" panose="020B0604020202020204" pitchFamily="34" charset="0"/>
              </a:rPr>
              <a:t>1. M</a:t>
            </a:r>
            <a:r>
              <a:rPr kumimoji="0" lang="en-SE" altLang="en-S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inor</a:t>
            </a:r>
            <a:r>
              <a:rPr kumimoji="0" lang="en-SE" altLang="en-S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SE" altLang="en-S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color</a:t>
            </a:r>
            <a:r>
              <a:rPr kumimoji="0" lang="en-SE" altLang="en-S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bleeding</a:t>
            </a:r>
            <a:endParaRPr kumimoji="0" lang="en-GB" altLang="en-S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SE" dirty="0">
                <a:latin typeface="Arial" panose="020B0604020202020204" pitchFamily="34" charset="0"/>
              </a:rPr>
              <a:t>2. O</a:t>
            </a:r>
            <a:r>
              <a:rPr kumimoji="0" lang="en-SE" altLang="en-S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versaturation</a:t>
            </a:r>
            <a:endParaRPr kumimoji="0" lang="en-SE" altLang="en-S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GB" altLang="en-SE" dirty="0">
                <a:latin typeface="Arial" panose="020B0604020202020204" pitchFamily="34" charset="0"/>
              </a:rPr>
              <a:t>3. 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performance depends on scene complexity &amp; lighting</a:t>
            </a:r>
          </a:p>
        </p:txBody>
      </p:sp>
    </p:spTree>
    <p:extLst>
      <p:ext uri="{BB962C8B-B14F-4D97-AF65-F5344CB8AC3E}">
        <p14:creationId xmlns:p14="http://schemas.microsoft.com/office/powerpoint/2010/main" val="4041631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8F7D6-E5DB-04A4-DEDC-49F58F325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69DE75-1234-2D9C-7D66-3E123A9C6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F6911F-7E25-340F-A05B-81126FC097DA}"/>
              </a:ext>
            </a:extLst>
          </p:cNvPr>
          <p:cNvSpPr txBox="1"/>
          <p:nvPr/>
        </p:nvSpPr>
        <p:spPr>
          <a:xfrm>
            <a:off x="4669090" y="2980879"/>
            <a:ext cx="2853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cap="all" spc="150" dirty="0">
                <a:latin typeface="+mj-lt"/>
                <a:ea typeface="+mj-ea"/>
                <a:cs typeface="+mj-cs"/>
              </a:rPr>
              <a:t>THANK YOU</a:t>
            </a:r>
            <a:endParaRPr lang="en-SE" sz="3600" cap="all" spc="15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00013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65233-3034-24A3-CDD5-1B98209DC4EF}"/>
              </a:ext>
            </a:extLst>
          </p:cNvPr>
          <p:cNvSpPr txBox="1"/>
          <p:nvPr/>
        </p:nvSpPr>
        <p:spPr>
          <a:xfrm>
            <a:off x="590550" y="521385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cap="all" spc="150" dirty="0">
                <a:latin typeface="+mj-lt"/>
                <a:ea typeface="+mj-ea"/>
                <a:cs typeface="+mj-cs"/>
              </a:rPr>
              <a:t>Motivation</a:t>
            </a:r>
            <a:br>
              <a:rPr lang="en-US" sz="3600" dirty="0"/>
            </a:br>
            <a:endParaRPr lang="en-SE" sz="3600" dirty="0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8513406A-AC5E-6EFF-0D1D-C6E4747F3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9800" y="2594797"/>
            <a:ext cx="7554623" cy="1668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Revive historical photos &amp; films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 scientific, medical &amp; artistic imagery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 manual effort &amp; subjectivity in hand-</a:t>
            </a:r>
            <a:r>
              <a:rPr kumimoji="0" lang="en-SE" altLang="en-S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coloring</a:t>
            </a:r>
            <a:endParaRPr kumimoji="0" lang="en-SE" altLang="en-S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2" name="Picture 21" descr="A person sitting on a rock&#10;&#10;AI-generated content may be incorrect.">
            <a:extLst>
              <a:ext uri="{FF2B5EF4-FFF2-40B4-BE49-F238E27FC236}">
                <a16:creationId xmlns:a16="http://schemas.microsoft.com/office/drawing/2014/main" id="{2B0640E3-A29B-5A8C-6AB9-4484134B0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843" y="1034514"/>
            <a:ext cx="4585858" cy="2120959"/>
          </a:xfrm>
          <a:prstGeom prst="rect">
            <a:avLst/>
          </a:prstGeom>
        </p:spPr>
      </p:pic>
      <p:pic>
        <p:nvPicPr>
          <p:cNvPr id="24" name="Picture 23" descr="A comparison of stars and nebulas&#10;&#10;AI-generated content may be incorrect.">
            <a:extLst>
              <a:ext uri="{FF2B5EF4-FFF2-40B4-BE49-F238E27FC236}">
                <a16:creationId xmlns:a16="http://schemas.microsoft.com/office/drawing/2014/main" id="{28CF3EC3-9C56-B4A0-CA43-1EDEE3359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324" y="3581401"/>
            <a:ext cx="3929426" cy="263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577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334DB-C159-0BA3-465B-B3400BDD6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5417AE-D7C1-F6C1-8351-3BEB0BEBD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253FC0-3D76-6557-382E-F1BF7CA77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553" y="501319"/>
            <a:ext cx="7042150" cy="711531"/>
          </a:xfrm>
        </p:spPr>
        <p:txBody>
          <a:bodyPr>
            <a:noAutofit/>
          </a:bodyPr>
          <a:lstStyle/>
          <a:p>
            <a:r>
              <a:rPr lang="en-GB" sz="3600" dirty="0"/>
              <a:t>Problem Definition</a:t>
            </a:r>
            <a:endParaRPr lang="en-US" sz="3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52220F-4D2D-A209-4B5D-94CBEC756B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2200" y="2322823"/>
            <a:ext cx="6666554" cy="2049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Automatically add plausible </a:t>
            </a:r>
            <a:r>
              <a:rPr kumimoji="0" lang="en-SE" altLang="en-S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color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grayscale images</a:t>
            </a:r>
          </a:p>
          <a:p>
            <a:pPr marL="0" marR="0" lvl="0" indent="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One grayscale input → multiple valid </a:t>
            </a:r>
            <a:r>
              <a:rPr kumimoji="0" lang="en-SE" altLang="en-S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color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outputs</a:t>
            </a:r>
          </a:p>
          <a:p>
            <a:pPr marL="0" marR="0" lvl="0" indent="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Challenging due to ambiguity and lack of ground truth</a:t>
            </a:r>
          </a:p>
        </p:txBody>
      </p:sp>
      <p:pic>
        <p:nvPicPr>
          <p:cNvPr id="6" name="Picture 5" descr="A diagram of different colors&#10;&#10;AI-generated content may be incorrect.">
            <a:extLst>
              <a:ext uri="{FF2B5EF4-FFF2-40B4-BE49-F238E27FC236}">
                <a16:creationId xmlns:a16="http://schemas.microsoft.com/office/drawing/2014/main" id="{BFF08329-0826-11BC-801E-79E088542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6062" y="2239962"/>
            <a:ext cx="3343275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55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A1C10-6070-2454-BBF7-0551EB561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C39ED1-CDD2-D284-4471-A97A814E7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5BF4F72-666F-661A-AD7F-1883EDD00198}"/>
              </a:ext>
            </a:extLst>
          </p:cNvPr>
          <p:cNvSpPr txBox="1">
            <a:spLocks/>
          </p:cNvSpPr>
          <p:nvPr/>
        </p:nvSpPr>
        <p:spPr>
          <a:xfrm>
            <a:off x="641653" y="539419"/>
            <a:ext cx="7042150" cy="7115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/>
              <a:t>Methodology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F72775-2BFC-AB88-EDBA-25E8D0C93009}"/>
              </a:ext>
            </a:extLst>
          </p:cNvPr>
          <p:cNvSpPr txBox="1"/>
          <p:nvPr/>
        </p:nvSpPr>
        <p:spPr>
          <a:xfrm>
            <a:off x="981671" y="2287504"/>
            <a:ext cx="4019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CIELAB </a:t>
            </a:r>
            <a:r>
              <a:rPr lang="en-GB" sz="2400" b="1" dirty="0" err="1"/>
              <a:t>Color</a:t>
            </a:r>
            <a:r>
              <a:rPr lang="en-GB" sz="2400" b="1" dirty="0"/>
              <a:t> Space (LAB*)</a:t>
            </a:r>
            <a:endParaRPr lang="en-SE" sz="2400" b="1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F1EAF9AD-71A0-50A5-7B48-B376AB84E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671" y="2892645"/>
            <a:ext cx="5590872" cy="2776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Separates lightness (L*) from </a:t>
            </a:r>
            <a:r>
              <a:rPr kumimoji="0" lang="en-SE" altLang="en-S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color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(a*, b*)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L* = grayscale input; model only predicts a* &amp; b*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Reduces complexity of colorization task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Closer to human </a:t>
            </a:r>
            <a:r>
              <a:rPr kumimoji="0" lang="en-SE" altLang="en-S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color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perception than RGB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Enables focused learning on chrominance</a:t>
            </a:r>
          </a:p>
        </p:txBody>
      </p:sp>
      <p:pic>
        <p:nvPicPr>
          <p:cNvPr id="11" name="Picture 10" descr="A diagram of a color spectrum&#10;&#10;AI-generated content may be incorrect.">
            <a:extLst>
              <a:ext uri="{FF2B5EF4-FFF2-40B4-BE49-F238E27FC236}">
                <a16:creationId xmlns:a16="http://schemas.microsoft.com/office/drawing/2014/main" id="{A66E5851-6C50-EB46-1E8D-E93B705AF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803" y="1850337"/>
            <a:ext cx="3526526" cy="352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992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635FC-ABB4-9542-2BAE-2CC9E0FFF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15A54C-3B4E-54D7-F085-B7D461363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20A46A1-2C54-212C-DF40-5CA9051A8509}"/>
              </a:ext>
            </a:extLst>
          </p:cNvPr>
          <p:cNvSpPr txBox="1">
            <a:spLocks/>
          </p:cNvSpPr>
          <p:nvPr/>
        </p:nvSpPr>
        <p:spPr>
          <a:xfrm>
            <a:off x="641653" y="539419"/>
            <a:ext cx="7042150" cy="7115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/>
              <a:t>Methodology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F00E74-2EEE-C026-00D7-6FB54B5AAE30}"/>
              </a:ext>
            </a:extLst>
          </p:cNvPr>
          <p:cNvSpPr txBox="1"/>
          <p:nvPr/>
        </p:nvSpPr>
        <p:spPr>
          <a:xfrm>
            <a:off x="698803" y="2107814"/>
            <a:ext cx="4019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Dataset &amp; Preprocessing</a:t>
            </a:r>
            <a:endParaRPr lang="en-SE" sz="2400" b="1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A3CCBE5-A453-D838-1DCE-B9DCFD0B7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671" y="4000640"/>
            <a:ext cx="5590872" cy="560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SE" altLang="en-S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7B303C-79D5-0437-21C0-DF5EF52674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653" y="3446642"/>
            <a:ext cx="6086923" cy="1668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Images: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25,000 photographs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Source: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Flickr (via </a:t>
            </a:r>
            <a:r>
              <a:rPr kumimoji="0" lang="en-GB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Kaggle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Annotations: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24 semantic categories, 1,386 unique tags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930EB74-9BD2-514F-1327-DB4388DC4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8576" y="843122"/>
            <a:ext cx="5337096" cy="520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645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AA60E5-43FA-7458-7527-F0C0440B7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D6CF82-5BFD-0720-4D10-7AD1E4713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4026CFF-B3FC-7500-AB3A-98BFEC4BE42A}"/>
              </a:ext>
            </a:extLst>
          </p:cNvPr>
          <p:cNvSpPr txBox="1">
            <a:spLocks/>
          </p:cNvSpPr>
          <p:nvPr/>
        </p:nvSpPr>
        <p:spPr>
          <a:xfrm>
            <a:off x="641653" y="539419"/>
            <a:ext cx="7042150" cy="7115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/>
              <a:t>Methodology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8595DA-9AA0-1D58-AEE0-B224309D3180}"/>
              </a:ext>
            </a:extLst>
          </p:cNvPr>
          <p:cNvSpPr txBox="1"/>
          <p:nvPr/>
        </p:nvSpPr>
        <p:spPr>
          <a:xfrm>
            <a:off x="432103" y="2157271"/>
            <a:ext cx="6035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Generator Architecture: </a:t>
            </a:r>
            <a:r>
              <a:rPr lang="en-GB" sz="2400" b="1" dirty="0" err="1"/>
              <a:t>ResU</a:t>
            </a:r>
            <a:r>
              <a:rPr lang="en-GB" sz="2400" b="1" dirty="0"/>
              <a:t>-Net</a:t>
            </a:r>
            <a:endParaRPr lang="en-SE" sz="2400" b="1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B6F4BD5-F424-664D-7F72-FC55AE043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103" y="2924627"/>
            <a:ext cx="6837128" cy="333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U-Net structure: encoder–decoder with skip connections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Encoder: stacked conv + max-pool layers, doubles feature maps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Decoder: transposed conv (</a:t>
            </a:r>
            <a:r>
              <a:rPr kumimoji="0" lang="en-SE" altLang="en-S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upsampling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), halves feature maps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Residual blocks </a:t>
            </a:r>
            <a:r>
              <a:rPr lang="en-SE" altLang="en-SE" dirty="0">
                <a:latin typeface="Arial" panose="020B0604020202020204" pitchFamily="34" charset="0"/>
              </a:rPr>
              <a:t>improve</a:t>
            </a: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feature learning &amp; gradient flow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Skip connections restore fine details across layers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SE" altLang="en-S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Dropout added to reduce overfitting</a:t>
            </a:r>
          </a:p>
        </p:txBody>
      </p:sp>
      <p:pic>
        <p:nvPicPr>
          <p:cNvPr id="5" name="Picture 4" descr="A diagram of a flowchart&#10;&#10;AI-generated content may be incorrect.">
            <a:extLst>
              <a:ext uri="{FF2B5EF4-FFF2-40B4-BE49-F238E27FC236}">
                <a16:creationId xmlns:a16="http://schemas.microsoft.com/office/drawing/2014/main" id="{963FC94F-A499-644E-9D7C-BCA9E02B4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378" y="1787473"/>
            <a:ext cx="4852780" cy="328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109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7296F-0431-CF08-F402-2C47325B3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90104-D773-F837-991F-B4AC748A1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1B50B4-5277-D09B-4668-74B7352B3959}"/>
              </a:ext>
            </a:extLst>
          </p:cNvPr>
          <p:cNvSpPr txBox="1">
            <a:spLocks/>
          </p:cNvSpPr>
          <p:nvPr/>
        </p:nvSpPr>
        <p:spPr>
          <a:xfrm>
            <a:off x="641653" y="539419"/>
            <a:ext cx="7042150" cy="7115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/>
              <a:t>Methodology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A74A7D-7271-0152-84FC-C47758744DD7}"/>
              </a:ext>
            </a:extLst>
          </p:cNvPr>
          <p:cNvSpPr txBox="1"/>
          <p:nvPr/>
        </p:nvSpPr>
        <p:spPr>
          <a:xfrm>
            <a:off x="432103" y="2157271"/>
            <a:ext cx="6035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Critic</a:t>
            </a:r>
            <a:r>
              <a:rPr lang="en-GB" sz="2400" dirty="0"/>
              <a:t> </a:t>
            </a:r>
            <a:r>
              <a:rPr lang="en-GB" sz="2400" b="1" dirty="0"/>
              <a:t>Architecture</a:t>
            </a:r>
            <a:endParaRPr lang="en-SE" sz="2400" b="1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BABD7B-8CF9-200E-74E1-874D95569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103" y="2924627"/>
            <a:ext cx="6837128" cy="333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SE" altLang="en-SE" dirty="0">
                <a:latin typeface="Arial" panose="020B0604020202020204" pitchFamily="34" charset="0"/>
              </a:rPr>
              <a:t>U-Net structure: encoder–decoder with skip connections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SE" altLang="en-SE" dirty="0">
                <a:latin typeface="Arial" panose="020B0604020202020204" pitchFamily="34" charset="0"/>
              </a:rPr>
              <a:t>Encoder: stacked conv + max-pool layers, doubles feature maps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SE" altLang="en-SE" dirty="0">
                <a:latin typeface="Arial" panose="020B0604020202020204" pitchFamily="34" charset="0"/>
              </a:rPr>
              <a:t>Decoder: transposed conv (</a:t>
            </a:r>
            <a:r>
              <a:rPr lang="en-SE" altLang="en-SE" dirty="0" err="1">
                <a:latin typeface="Arial" panose="020B0604020202020204" pitchFamily="34" charset="0"/>
              </a:rPr>
              <a:t>upsampling</a:t>
            </a:r>
            <a:r>
              <a:rPr lang="en-SE" altLang="en-SE" dirty="0">
                <a:latin typeface="Arial" panose="020B0604020202020204" pitchFamily="34" charset="0"/>
              </a:rPr>
              <a:t>), halves feature maps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SE" altLang="en-SE" dirty="0">
                <a:latin typeface="Arial" panose="020B0604020202020204" pitchFamily="34" charset="0"/>
              </a:rPr>
              <a:t>Residual blocks improve feature learning &amp; gradient flow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SE" altLang="en-SE" dirty="0">
                <a:latin typeface="Arial" panose="020B0604020202020204" pitchFamily="34" charset="0"/>
              </a:rPr>
              <a:t>Skip connections restore fine details across layers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SE" altLang="en-SE" dirty="0">
                <a:latin typeface="Arial" panose="020B0604020202020204" pitchFamily="34" charset="0"/>
              </a:rPr>
              <a:t>Dropout added to reduce overfitting</a:t>
            </a:r>
          </a:p>
        </p:txBody>
      </p:sp>
      <p:pic>
        <p:nvPicPr>
          <p:cNvPr id="8" name="Picture 7" descr="A diagram of different colored cubes&#10;&#10;AI-generated content may be incorrect.">
            <a:extLst>
              <a:ext uri="{FF2B5EF4-FFF2-40B4-BE49-F238E27FC236}">
                <a16:creationId xmlns:a16="http://schemas.microsoft.com/office/drawing/2014/main" id="{BAFE1F80-8B79-B558-A8CC-1BC7C347A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350" y="529233"/>
            <a:ext cx="5114550" cy="28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15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F0C4A-8575-FE1F-162B-AFC4E3B02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CA0553-3BC4-1511-B00B-5EE4F6AE7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02CA47A-E223-63EF-8C7F-DD783EC1E397}"/>
              </a:ext>
            </a:extLst>
          </p:cNvPr>
          <p:cNvSpPr txBox="1">
            <a:spLocks/>
          </p:cNvSpPr>
          <p:nvPr/>
        </p:nvSpPr>
        <p:spPr>
          <a:xfrm>
            <a:off x="641653" y="539419"/>
            <a:ext cx="7042150" cy="7115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/>
              <a:t>Methodology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DBBDA9-2746-3B0B-CBB9-5DDD9675889C}"/>
              </a:ext>
            </a:extLst>
          </p:cNvPr>
          <p:cNvSpPr txBox="1"/>
          <p:nvPr/>
        </p:nvSpPr>
        <p:spPr>
          <a:xfrm>
            <a:off x="432103" y="2157271"/>
            <a:ext cx="6035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Conditional</a:t>
            </a:r>
            <a:r>
              <a:rPr lang="en-GB" sz="2400" dirty="0"/>
              <a:t> </a:t>
            </a:r>
            <a:r>
              <a:rPr lang="en-GB" sz="2400" b="1" dirty="0"/>
              <a:t>WGAN-GP Framework</a:t>
            </a:r>
            <a:endParaRPr lang="en-SE" sz="2400" b="1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CC6E6A2-6248-17DC-FD76-5617439721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103" y="2932742"/>
            <a:ext cx="6894836" cy="333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SE" altLang="en-SE" dirty="0">
                <a:latin typeface="Arial" panose="020B0604020202020204" pitchFamily="34" charset="0"/>
              </a:rPr>
              <a:t>Generator &amp; Critic both conditioned on grayscale L* channel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SE" altLang="en-SE" dirty="0">
                <a:latin typeface="Arial" panose="020B0604020202020204" pitchFamily="34" charset="0"/>
              </a:rPr>
              <a:t>Critic maximizes: D(real) − D(fake) → Wasserstein distance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SE" altLang="en-SE" dirty="0">
                <a:latin typeface="Arial" panose="020B0604020202020204" pitchFamily="34" charset="0"/>
              </a:rPr>
              <a:t>Gradient Penalty (GP): enforces 1-Lipschitz constraint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SE" altLang="en-SE" dirty="0">
                <a:latin typeface="Arial" panose="020B0604020202020204" pitchFamily="34" charset="0"/>
              </a:rPr>
              <a:t>R1 Regularization: penalizes sharp gradients for smooth learning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SE" altLang="en-SE" dirty="0">
                <a:latin typeface="Arial" panose="020B0604020202020204" pitchFamily="34" charset="0"/>
              </a:rPr>
              <a:t>Generator optimized via L1 loss (no explicit adversarial loss)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SE" altLang="en-SE" dirty="0">
                <a:latin typeface="Arial" panose="020B0604020202020204" pitchFamily="34" charset="0"/>
              </a:rPr>
              <a:t>Alternating training drives realistic and stable outputs</a:t>
            </a:r>
          </a:p>
        </p:txBody>
      </p:sp>
      <p:pic>
        <p:nvPicPr>
          <p:cNvPr id="10" name="Picture 9" descr="A diagram of a fake image&#10;&#10;AI-generated content may be incorrect.">
            <a:extLst>
              <a:ext uri="{FF2B5EF4-FFF2-40B4-BE49-F238E27FC236}">
                <a16:creationId xmlns:a16="http://schemas.microsoft.com/office/drawing/2014/main" id="{77043F67-6ACB-9F88-7D0F-F836F5FA5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2556" y="990373"/>
            <a:ext cx="6186488" cy="194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336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AE22F-87EA-9CCF-4E1E-648573FA34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EE5C71-4265-1EE5-F4CE-41152A8CB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CF8AF8-EC0B-C22D-B7CE-5AE8497A4DD3}"/>
              </a:ext>
            </a:extLst>
          </p:cNvPr>
          <p:cNvSpPr txBox="1"/>
          <p:nvPr/>
        </p:nvSpPr>
        <p:spPr>
          <a:xfrm>
            <a:off x="641653" y="594360"/>
            <a:ext cx="6035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cap="all" spc="150" dirty="0">
                <a:latin typeface="+mj-lt"/>
                <a:ea typeface="+mj-ea"/>
                <a:cs typeface="+mj-cs"/>
              </a:rPr>
              <a:t>Results &amp; Discussion</a:t>
            </a:r>
            <a:endParaRPr lang="en-SE" sz="3600" cap="all" spc="150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880435-3E11-63F0-11C6-CA32710D1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97" y="2163130"/>
            <a:ext cx="10634205" cy="336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7866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{09AA8311-E243-4B56-B3BB-B49FE0D8F124}tf67328976_win32</Template>
  <TotalTime>616</TotalTime>
  <Words>1978</Words>
  <Application>Microsoft Office PowerPoint</Application>
  <PresentationFormat>Widescreen</PresentationFormat>
  <Paragraphs>172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Tenorite</vt:lpstr>
      <vt:lpstr>Custom</vt:lpstr>
      <vt:lpstr>Image Colorization using Conditional Wasserstein GANs</vt:lpstr>
      <vt:lpstr>PowerPoint Presentation</vt:lpstr>
      <vt:lpstr>Problem Definition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Sohan Arun</dc:creator>
  <cp:lastModifiedBy>Sohan Arun</cp:lastModifiedBy>
  <cp:revision>1</cp:revision>
  <dcterms:created xsi:type="dcterms:W3CDTF">2025-05-27T10:01:23Z</dcterms:created>
  <dcterms:modified xsi:type="dcterms:W3CDTF">2025-05-30T09:13:47Z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